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8" r:id="rId2"/>
    <p:sldId id="275" r:id="rId3"/>
    <p:sldId id="276" r:id="rId4"/>
    <p:sldId id="256" r:id="rId5"/>
    <p:sldId id="278" r:id="rId6"/>
    <p:sldId id="277" r:id="rId7"/>
    <p:sldId id="265" r:id="rId8"/>
    <p:sldId id="273" r:id="rId9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61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80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3186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202F9-5AD3-4B53-86B7-5119F0F49C4D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C1A6ED-F4F4-4D6B-A95C-56D213565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442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4A2829-D336-468E-8796-919AE6166CE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903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4A2829-D336-468E-8796-919AE6166CE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044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4A2829-D336-468E-8796-919AE6166CE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421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371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93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077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487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06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871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20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5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68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801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901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0E2CB-70A5-4CB5-87A4-71EC68889793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73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fif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f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hyperlink" Target="mailto:sales@stroimatic.com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stroimatic.com/" TargetMode="External"/><Relationship Id="rId12" Type="http://schemas.openxmlformats.org/officeDocument/2006/relationships/hyperlink" Target="https://wa.me/79211302551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hyperlink" Target="stroimatic.com" TargetMode="External"/><Relationship Id="rId11" Type="http://schemas.openxmlformats.org/officeDocument/2006/relationships/hyperlink" Target="http://t.me/stroimaticSGK_bot" TargetMode="External"/><Relationship Id="rId5" Type="http://schemas.openxmlformats.org/officeDocument/2006/relationships/image" Target="../media/image14.png"/><Relationship Id="rId15" Type="http://schemas.openxmlformats.org/officeDocument/2006/relationships/image" Target="../media/image19.png"/><Relationship Id="rId10" Type="http://schemas.openxmlformats.org/officeDocument/2006/relationships/image" Target="../media/image17.png"/><Relationship Id="rId4" Type="http://schemas.openxmlformats.org/officeDocument/2006/relationships/image" Target="../media/image6.svg"/><Relationship Id="rId9" Type="http://schemas.openxmlformats.org/officeDocument/2006/relationships/image" Target="../media/image16.pn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4B8D908-92F8-4CDB-B3CF-06DD28894B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19" t="27863" r="20183" b="11183"/>
          <a:stretch/>
        </p:blipFill>
        <p:spPr>
          <a:xfrm>
            <a:off x="0" y="0"/>
            <a:ext cx="6858000" cy="9144000"/>
          </a:xfrm>
          <a:custGeom>
            <a:avLst/>
            <a:gdLst>
              <a:gd name="connsiteX0" fmla="*/ 0 w 6858000"/>
              <a:gd name="connsiteY0" fmla="*/ 0 h 9144000"/>
              <a:gd name="connsiteX1" fmla="*/ 6858000 w 6858000"/>
              <a:gd name="connsiteY1" fmla="*/ 0 h 9144000"/>
              <a:gd name="connsiteX2" fmla="*/ 6858000 w 6858000"/>
              <a:gd name="connsiteY2" fmla="*/ 9144000 h 9144000"/>
              <a:gd name="connsiteX3" fmla="*/ 0 w 6858000"/>
              <a:gd name="connsiteY3" fmla="*/ 9144000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9144000">
                <a:moveTo>
                  <a:pt x="0" y="0"/>
                </a:moveTo>
                <a:lnTo>
                  <a:pt x="6858000" y="0"/>
                </a:lnTo>
                <a:lnTo>
                  <a:pt x="6858000" y="9144000"/>
                </a:lnTo>
                <a:lnTo>
                  <a:pt x="0" y="9144000"/>
                </a:lnTo>
                <a:close/>
              </a:path>
            </a:pathLst>
          </a:cu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FCDEA44-9D6D-4162-BDF2-46BEC5B78A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1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4"/>
          <a:stretch/>
        </p:blipFill>
        <p:spPr>
          <a:xfrm>
            <a:off x="1637698" y="0"/>
            <a:ext cx="3460572" cy="664170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C80B552-B6D4-C368-80D1-B2D2A4109A49}"/>
              </a:ext>
            </a:extLst>
          </p:cNvPr>
          <p:cNvSpPr/>
          <p:nvPr/>
        </p:nvSpPr>
        <p:spPr>
          <a:xfrm>
            <a:off x="-1" y="1"/>
            <a:ext cx="6858000" cy="9144000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900575-D05C-11E6-AEB1-C9DA78C6C20A}"/>
              </a:ext>
            </a:extLst>
          </p:cNvPr>
          <p:cNvSpPr txBox="1"/>
          <p:nvPr/>
        </p:nvSpPr>
        <p:spPr>
          <a:xfrm>
            <a:off x="263076" y="3219756"/>
            <a:ext cx="63318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rgbClr val="EB6110"/>
                </a:solidFill>
                <a:latin typeface="Proxima Nova" panose="02000506030000020004" pitchFamily="50" charset="0"/>
              </a:rPr>
              <a:t>КОММЕРЧЕСКОЕ ПРЕДЛОЖЕНИЕ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1508EF0-3805-D55A-1F03-6FA7875FDB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31886" y="395339"/>
            <a:ext cx="1994227" cy="1263292"/>
          </a:xfrm>
          <a:prstGeom prst="rect">
            <a:avLst/>
          </a:prstGeom>
        </p:spPr>
      </p:pic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A230DE52-3E1B-B8C9-B641-D221B988FCE2}"/>
              </a:ext>
            </a:extLst>
          </p:cNvPr>
          <p:cNvCxnSpPr>
            <a:cxnSpLocks/>
          </p:cNvCxnSpPr>
          <p:nvPr/>
        </p:nvCxnSpPr>
        <p:spPr>
          <a:xfrm flipH="1">
            <a:off x="2633967" y="7442954"/>
            <a:ext cx="1590067" cy="0"/>
          </a:xfrm>
          <a:prstGeom prst="line">
            <a:avLst/>
          </a:prstGeom>
          <a:ln w="12700">
            <a:solidFill>
              <a:srgbClr val="EB61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9E7D8E4-5CBA-BB25-3096-DE3172322DF2}"/>
              </a:ext>
            </a:extLst>
          </p:cNvPr>
          <p:cNvSpPr txBox="1"/>
          <p:nvPr/>
        </p:nvSpPr>
        <p:spPr>
          <a:xfrm>
            <a:off x="772064" y="7574856"/>
            <a:ext cx="56186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50" charset="0"/>
              </a:rPr>
              <a:t> ПОЗВОЛЯЕТ АВТОМАТИЗИРОВАТЬ 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50" charset="0"/>
              </a:rPr>
              <a:t>И ОПТИМИЗИРОВАТЬ ПРОЦЕСС СТРОИТЕЛЬСТВА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FF8164-FBAE-4BEE-B281-898E56330188}"/>
              </a:ext>
            </a:extLst>
          </p:cNvPr>
          <p:cNvSpPr txBox="1"/>
          <p:nvPr/>
        </p:nvSpPr>
        <p:spPr>
          <a:xfrm>
            <a:off x="263076" y="5165755"/>
            <a:ext cx="63318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Proxima Nova" panose="02000506030000020004" pitchFamily="50" charset="0"/>
              </a:rPr>
              <a:t>ГИДРАВЛИЧЕСКИЙ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Proxima Nova" panose="02000506030000020004" pitchFamily="50" charset="0"/>
              </a:rPr>
              <a:t>СВАЕСКУСЫВАТЕЛЬ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C2377F-3E8B-4BC6-8AF4-2331DB415976}"/>
              </a:ext>
            </a:extLst>
          </p:cNvPr>
          <p:cNvSpPr txBox="1"/>
          <p:nvPr/>
        </p:nvSpPr>
        <p:spPr>
          <a:xfrm>
            <a:off x="772064" y="6601654"/>
            <a:ext cx="561867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50" charset="0"/>
              </a:rPr>
              <a:t>СПЕЦИАЛЬНОЕ НАВЕСНОЕ ОБОРУДОВАНИЕ ДЛЯ ОБРАБОТКИ КОНЦЕВЫХ ЧАСТЕЙ БУРОНАБИВНЫХ 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50" charset="0"/>
              </a:rPr>
              <a:t>ИЛИ ЖЕЛЕЗОБЕТОННЫХ СВАЙ</a:t>
            </a:r>
          </a:p>
        </p:txBody>
      </p:sp>
    </p:spTree>
    <p:extLst>
      <p:ext uri="{BB962C8B-B14F-4D97-AF65-F5344CB8AC3E}">
        <p14:creationId xmlns:p14="http://schemas.microsoft.com/office/powerpoint/2010/main" val="41375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455C94A-7E96-4F7D-B521-03C150AF0946}"/>
              </a:ext>
            </a:extLst>
          </p:cNvPr>
          <p:cNvSpPr/>
          <p:nvPr/>
        </p:nvSpPr>
        <p:spPr>
          <a:xfrm>
            <a:off x="565928" y="1305798"/>
            <a:ext cx="5707872" cy="1052169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254DE1-FDE0-0848-B48C-A9B5A40DA1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928" y="284814"/>
            <a:ext cx="2167612" cy="568554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C3D9C83-9270-7138-A4D7-45DC4CF83B15}"/>
              </a:ext>
            </a:extLst>
          </p:cNvPr>
          <p:cNvSpPr/>
          <p:nvPr/>
        </p:nvSpPr>
        <p:spPr>
          <a:xfrm>
            <a:off x="565928" y="2760759"/>
            <a:ext cx="3083270" cy="27241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13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3315D89-13F6-1FB1-1EEF-9C1C3CD109CB}"/>
              </a:ext>
            </a:extLst>
          </p:cNvPr>
          <p:cNvSpPr txBox="1"/>
          <p:nvPr/>
        </p:nvSpPr>
        <p:spPr>
          <a:xfrm>
            <a:off x="1023526" y="3484987"/>
            <a:ext cx="2625673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ru-RU" sz="1400" dirty="0">
                <a:solidFill>
                  <a:srgbClr val="262626"/>
                </a:solidFill>
                <a:latin typeface="Proxima Nova Rg" panose="02000506030000020004" pitchFamily="2" charset="0"/>
              </a:rPr>
              <a:t>При разработке фундамента свайного поля;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rgbClr val="262626"/>
                </a:solidFill>
                <a:latin typeface="Proxima Nova Rg" panose="02000506030000020004" pitchFamily="2" charset="0"/>
              </a:rPr>
              <a:t>Для демонтажа свай;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rgbClr val="262626"/>
                </a:solidFill>
                <a:latin typeface="Proxima Nova Rg" panose="02000506030000020004" pitchFamily="2" charset="0"/>
              </a:rPr>
              <a:t>При проведении </a:t>
            </a:r>
            <a:r>
              <a:rPr lang="ru-RU" sz="1400" dirty="0" err="1">
                <a:solidFill>
                  <a:srgbClr val="262626"/>
                </a:solidFill>
                <a:latin typeface="Proxima Nova Rg" panose="02000506030000020004" pitchFamily="2" charset="0"/>
              </a:rPr>
              <a:t>оконцевания</a:t>
            </a:r>
            <a:r>
              <a:rPr lang="ru-RU" sz="1400" dirty="0">
                <a:solidFill>
                  <a:srgbClr val="262626"/>
                </a:solidFill>
                <a:latin typeface="Proxima Nova Rg" panose="02000506030000020004" pitchFamily="2" charset="0"/>
              </a:rPr>
              <a:t> свайных оголовков, то есть для среза излишнего края.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AE4F12-69C3-46A7-1310-4A13669BA3F3}"/>
              </a:ext>
            </a:extLst>
          </p:cNvPr>
          <p:cNvSpPr txBox="1"/>
          <p:nvPr/>
        </p:nvSpPr>
        <p:spPr>
          <a:xfrm>
            <a:off x="642271" y="2966259"/>
            <a:ext cx="30069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EB6110"/>
                </a:solidFill>
                <a:latin typeface="Proxima Nova Bl" panose="02000506030000020004" pitchFamily="2" charset="0"/>
              </a:rPr>
              <a:t>ОБЛАСТИ ПРИМЕНЕНИЯ:</a:t>
            </a:r>
          </a:p>
        </p:txBody>
      </p:sp>
      <p:sp>
        <p:nvSpPr>
          <p:cNvPr id="33" name="Шестиугольник 32">
            <a:extLst>
              <a:ext uri="{FF2B5EF4-FFF2-40B4-BE49-F238E27FC236}">
                <a16:creationId xmlns:a16="http://schemas.microsoft.com/office/drawing/2014/main" id="{56ECBC51-BB94-34B7-2B06-CC14FC81300E}"/>
              </a:ext>
            </a:extLst>
          </p:cNvPr>
          <p:cNvSpPr/>
          <p:nvPr/>
        </p:nvSpPr>
        <p:spPr>
          <a:xfrm rot="16200000">
            <a:off x="140070" y="111809"/>
            <a:ext cx="185820" cy="160190"/>
          </a:xfrm>
          <a:prstGeom prst="hexagon">
            <a:avLst/>
          </a:prstGeom>
          <a:solidFill>
            <a:srgbClr val="EB6110"/>
          </a:solidFill>
          <a:ln w="0">
            <a:solidFill>
              <a:srgbClr val="EB61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900" dirty="0">
                <a:latin typeface="Proxima Nova Lt" panose="02000506030000020004" pitchFamily="2" charset="0"/>
              </a:rPr>
              <a:t>2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655BB0-E18B-F4B9-EA74-CA3A2B291D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7550" y="3509263"/>
            <a:ext cx="224420" cy="25771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965137-779B-0DD0-A778-A93AB2F48F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7550" y="4044699"/>
            <a:ext cx="224420" cy="25771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78AF5F-4BEF-BE85-6F9D-A013F83AF2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7550" y="4379069"/>
            <a:ext cx="224420" cy="25771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F10C9E5-064C-4813-AA1A-226D77DE3646}"/>
              </a:ext>
            </a:extLst>
          </p:cNvPr>
          <p:cNvSpPr txBox="1"/>
          <p:nvPr/>
        </p:nvSpPr>
        <p:spPr>
          <a:xfrm>
            <a:off x="620805" y="1405816"/>
            <a:ext cx="5652995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700" dirty="0">
                <a:solidFill>
                  <a:schemeClr val="bg1"/>
                </a:solidFill>
                <a:latin typeface="Proxima Nova" panose="02000506030000020004" pitchFamily="50" charset="0"/>
              </a:rPr>
              <a:t>ПРОИЗВОДИТЕЛЬНОСТЬ РАБОТ С ИСПОЛЬЗОВАНИЕМ ДАННОГО НАВЕСНОГО ОБОРУДОВАНИЯ УВЕЛИЧИВАЕТСЯ В ТРИ РАЗА! </a:t>
            </a:r>
            <a:endParaRPr lang="ru-RU" sz="17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EF927A-F99D-44E8-9450-ECE8E36F6B43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540" y="5112457"/>
            <a:ext cx="3727930" cy="372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32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6AC8937-0F0D-4282-84C7-C7FD0ABB1F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24" t="2871" r="33471" b="892"/>
          <a:stretch>
            <a:fillRect/>
          </a:stretch>
        </p:blipFill>
        <p:spPr>
          <a:xfrm>
            <a:off x="4948518" y="4845424"/>
            <a:ext cx="1909482" cy="4298576"/>
          </a:xfrm>
          <a:custGeom>
            <a:avLst/>
            <a:gdLst>
              <a:gd name="connsiteX0" fmla="*/ 0 w 1909482"/>
              <a:gd name="connsiteY0" fmla="*/ 0 h 4298576"/>
              <a:gd name="connsiteX1" fmla="*/ 1909482 w 1909482"/>
              <a:gd name="connsiteY1" fmla="*/ 0 h 4298576"/>
              <a:gd name="connsiteX2" fmla="*/ 1909482 w 1909482"/>
              <a:gd name="connsiteY2" fmla="*/ 4298576 h 4298576"/>
              <a:gd name="connsiteX3" fmla="*/ 0 w 1909482"/>
              <a:gd name="connsiteY3" fmla="*/ 4298576 h 4298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9482" h="4298576">
                <a:moveTo>
                  <a:pt x="0" y="0"/>
                </a:moveTo>
                <a:lnTo>
                  <a:pt x="1909482" y="0"/>
                </a:lnTo>
                <a:lnTo>
                  <a:pt x="1909482" y="4298576"/>
                </a:lnTo>
                <a:lnTo>
                  <a:pt x="0" y="4298576"/>
                </a:lnTo>
                <a:close/>
              </a:path>
            </a:pathLst>
          </a:cu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254DE1-FDE0-0848-B48C-A9B5A40DA1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5928" y="284814"/>
            <a:ext cx="2167612" cy="56855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3315D89-13F6-1FB1-1EEF-9C1C3CD109CB}"/>
              </a:ext>
            </a:extLst>
          </p:cNvPr>
          <p:cNvSpPr txBox="1"/>
          <p:nvPr/>
        </p:nvSpPr>
        <p:spPr>
          <a:xfrm>
            <a:off x="1023526" y="2542445"/>
            <a:ext cx="3986624" cy="4362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Высокий уровень производительности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Низкий уровень шума во время эксплуатации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Сваи не повреждаются при срубке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Малый вес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Длительный срок эксплуатации даже при высоких нагрузках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Простота в эксплуатации - не требует специального обучения персонала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Возможность быстрой установки при производстве работ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Подходит для гидравлической сваебойной техники, в т.ч. установок СТРОЙМАТИК 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Стоимость в разы ниже импортных аналогов 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Напрямую от производителя –  гарантия высокого качества и минимальной цены</a:t>
            </a:r>
          </a:p>
        </p:txBody>
      </p:sp>
      <p:sp>
        <p:nvSpPr>
          <p:cNvPr id="33" name="Шестиугольник 32">
            <a:extLst>
              <a:ext uri="{FF2B5EF4-FFF2-40B4-BE49-F238E27FC236}">
                <a16:creationId xmlns:a16="http://schemas.microsoft.com/office/drawing/2014/main" id="{56ECBC51-BB94-34B7-2B06-CC14FC81300E}"/>
              </a:ext>
            </a:extLst>
          </p:cNvPr>
          <p:cNvSpPr/>
          <p:nvPr/>
        </p:nvSpPr>
        <p:spPr>
          <a:xfrm rot="16200000">
            <a:off x="140070" y="111809"/>
            <a:ext cx="185820" cy="160190"/>
          </a:xfrm>
          <a:prstGeom prst="hexagon">
            <a:avLst/>
          </a:prstGeom>
          <a:solidFill>
            <a:srgbClr val="EB6110"/>
          </a:solidFill>
          <a:ln w="0">
            <a:solidFill>
              <a:srgbClr val="EB61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900" dirty="0">
                <a:latin typeface="Proxima Nova Lt" panose="02000506030000020004" pitchFamily="2" charset="0"/>
              </a:rPr>
              <a:t>3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655BB0-E18B-F4B9-EA74-CA3A2B291D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7550" y="2566721"/>
            <a:ext cx="224420" cy="25771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965137-779B-0DD0-A778-A93AB2F48F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7550" y="2893454"/>
            <a:ext cx="224420" cy="25771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78AF5F-4BEF-BE85-6F9D-A013F83AF2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7550" y="3220187"/>
            <a:ext cx="224420" cy="25771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F10C9E5-064C-4813-AA1A-226D77DE3646}"/>
              </a:ext>
            </a:extLst>
          </p:cNvPr>
          <p:cNvSpPr txBox="1"/>
          <p:nvPr/>
        </p:nvSpPr>
        <p:spPr>
          <a:xfrm>
            <a:off x="620806" y="1405816"/>
            <a:ext cx="51111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dirty="0">
                <a:solidFill>
                  <a:srgbClr val="EB6110"/>
                </a:solidFill>
                <a:latin typeface="Proxima Nova" panose="02000506030000020004" pitchFamily="50" charset="0"/>
              </a:rPr>
              <a:t>10 КЛЮЧЕВЫХ ОСОБЕННОСТЕЙ И ПРЕИМУЩЕСТВ: </a:t>
            </a:r>
            <a:endParaRPr lang="ru-RU" sz="2400" dirty="0">
              <a:solidFill>
                <a:srgbClr val="EB6110"/>
              </a:solidFill>
              <a:latin typeface="Proxima Nova Rg" panose="02000506030000020004" pitchFamily="2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EF8720D-F60D-4DFD-A84F-CD6C7F29C7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7550" y="3546920"/>
            <a:ext cx="224420" cy="25771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7EC053B-C9CF-49C1-8FFD-92D8C82584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7550" y="3873653"/>
            <a:ext cx="224420" cy="25771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CC1449B-C6EE-4408-9BF5-425CACE8CD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7550" y="4409936"/>
            <a:ext cx="224420" cy="25771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CA04267-B2E6-4A85-B742-558254EE8A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7550" y="4952569"/>
            <a:ext cx="224420" cy="25771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C40E009-3A9D-423A-9FF8-B64C9EAFE6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7550" y="5495202"/>
            <a:ext cx="224420" cy="25771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4E1A74B-05F5-47FB-9444-2A59D4271E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7550" y="6037835"/>
            <a:ext cx="224420" cy="25771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D895D2A-47A1-401B-857B-C7B5E8E752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7550" y="6364568"/>
            <a:ext cx="224420" cy="25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490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762C99E-7D01-454C-A8C1-04CBAD8D274A}"/>
              </a:ext>
            </a:extLst>
          </p:cNvPr>
          <p:cNvSpPr/>
          <p:nvPr/>
        </p:nvSpPr>
        <p:spPr>
          <a:xfrm>
            <a:off x="0" y="1255059"/>
            <a:ext cx="6858000" cy="377862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287B17-DC97-4AAA-96A2-2D09CBAE2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5928" y="284814"/>
            <a:ext cx="2167612" cy="564482"/>
          </a:xfrm>
          <a:prstGeom prst="rect">
            <a:avLst/>
          </a:prstGeom>
        </p:spPr>
      </p:pic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4D82993E-7F63-4970-A9F9-7A1D5492D3B5}"/>
              </a:ext>
            </a:extLst>
          </p:cNvPr>
          <p:cNvSpPr/>
          <p:nvPr/>
        </p:nvSpPr>
        <p:spPr>
          <a:xfrm rot="16200000">
            <a:off x="140070" y="111809"/>
            <a:ext cx="185820" cy="160190"/>
          </a:xfrm>
          <a:prstGeom prst="hexagon">
            <a:avLst/>
          </a:prstGeom>
          <a:solidFill>
            <a:srgbClr val="EB6110"/>
          </a:solidFill>
          <a:ln w="0">
            <a:solidFill>
              <a:srgbClr val="EB61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900">
                <a:latin typeface="Proxima Nova Lt" panose="02000506030000020004" pitchFamily="2" charset="0"/>
              </a:rPr>
              <a:t>4</a:t>
            </a:r>
            <a:endParaRPr lang="ru-RU" sz="900">
              <a:latin typeface="Proxima Nova Lt" panose="0200050603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1ABEE9-D62B-4A3E-BEBC-53FFD7596172}"/>
              </a:ext>
            </a:extLst>
          </p:cNvPr>
          <p:cNvSpPr txBox="1"/>
          <p:nvPr/>
        </p:nvSpPr>
        <p:spPr>
          <a:xfrm>
            <a:off x="1023526" y="2542445"/>
            <a:ext cx="3986624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увеличение производительности работ;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ускорение строительного процесса;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выполнение работ с высокой точностью;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сохранение целостности свай; 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повышение надёжности конструкций;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снижение затрат на энергоресурсы;</a:t>
            </a:r>
          </a:p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повышение комфорта выполнения работ.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06865A-366C-433F-8997-7ECC2155AA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7550" y="2566721"/>
            <a:ext cx="224420" cy="2577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44BE4C-7C95-4DF3-AAC1-D4B4372BD5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7550" y="2893454"/>
            <a:ext cx="224420" cy="25771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4A22245-3FB8-4D73-B347-BFCEECCEC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7550" y="3220187"/>
            <a:ext cx="224420" cy="2577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6B05C9-9BFA-4A3D-9139-9BB5E0CC8E64}"/>
              </a:ext>
            </a:extLst>
          </p:cNvPr>
          <p:cNvSpPr txBox="1"/>
          <p:nvPr/>
        </p:nvSpPr>
        <p:spPr>
          <a:xfrm>
            <a:off x="620806" y="1405816"/>
            <a:ext cx="51111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>
                <a:solidFill>
                  <a:srgbClr val="EB6110"/>
                </a:solidFill>
                <a:latin typeface="Proxima Nova" panose="02000506030000020004" pitchFamily="50" charset="0"/>
              </a:rPr>
              <a:t>БЛАГОДАРЯ ИСПОЛЬЗОВАНИЮ  СВАЕСКУСЫВАТЕЛЯ ВЫ ПОЛУЧАЕТСЯ РЯД ПРЕИМУЩЕСТВ ПЕРЕД КОНКУРЕНТАМИ: </a:t>
            </a:r>
            <a:endParaRPr lang="ru-RU" dirty="0">
              <a:solidFill>
                <a:srgbClr val="EB6110"/>
              </a:solidFill>
              <a:latin typeface="Proxima Nova Rg" panose="02000506030000020004" pitchFamily="2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F288731-F449-4C94-8BE2-993F8E00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7550" y="3546920"/>
            <a:ext cx="224420" cy="25771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B17B36E-77CD-4882-A5EE-5AFCF70F22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7550" y="3873653"/>
            <a:ext cx="224420" cy="25771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5F94B38-F1C0-4567-8EE5-0801E7C1B3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7550" y="4218001"/>
            <a:ext cx="224420" cy="25771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298EA75-CC70-4F4B-ADCE-D0C2EB7FD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7550" y="4539433"/>
            <a:ext cx="224420" cy="25771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FE831D3-6DD0-442E-BB06-D9A0FB73F64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08"/>
          <a:stretch/>
        </p:blipFill>
        <p:spPr>
          <a:xfrm>
            <a:off x="-1" y="5033682"/>
            <a:ext cx="6889377" cy="412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11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2831BF3-6245-47C9-A8EA-EC11BA606FCD}"/>
              </a:ext>
            </a:extLst>
          </p:cNvPr>
          <p:cNvSpPr/>
          <p:nvPr/>
        </p:nvSpPr>
        <p:spPr>
          <a:xfrm>
            <a:off x="0" y="4572000"/>
            <a:ext cx="6858000" cy="4572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287B17-DC97-4AAA-96A2-2D09CBAE2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5928" y="284814"/>
            <a:ext cx="2167612" cy="564482"/>
          </a:xfrm>
          <a:prstGeom prst="rect">
            <a:avLst/>
          </a:prstGeom>
        </p:spPr>
      </p:pic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4D82993E-7F63-4970-A9F9-7A1D5492D3B5}"/>
              </a:ext>
            </a:extLst>
          </p:cNvPr>
          <p:cNvSpPr/>
          <p:nvPr/>
        </p:nvSpPr>
        <p:spPr>
          <a:xfrm rot="16200000">
            <a:off x="140070" y="111809"/>
            <a:ext cx="185820" cy="160190"/>
          </a:xfrm>
          <a:prstGeom prst="hexagon">
            <a:avLst/>
          </a:prstGeom>
          <a:solidFill>
            <a:srgbClr val="EB6110"/>
          </a:solidFill>
          <a:ln w="0">
            <a:solidFill>
              <a:srgbClr val="EB61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900" dirty="0">
                <a:latin typeface="Proxima Nova Lt" panose="02000506030000020004" pitchFamily="2" charset="0"/>
              </a:rPr>
              <a:t>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A97104-1917-4127-89BC-A1AD55FE05C2}"/>
              </a:ext>
            </a:extLst>
          </p:cNvPr>
          <p:cNvSpPr txBox="1"/>
          <p:nvPr/>
        </p:nvSpPr>
        <p:spPr>
          <a:xfrm>
            <a:off x="475938" y="1050993"/>
            <a:ext cx="59061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262626"/>
                </a:solidFill>
                <a:latin typeface="Proxima Nova" panose="02000506030000020004" pitchFamily="50" charset="0"/>
              </a:rPr>
              <a:t>ТЕХНИЧЕСКИЕ ХАРАКТЕРИСТИКИ</a:t>
            </a:r>
          </a:p>
          <a:p>
            <a:pPr algn="ctr"/>
            <a:r>
              <a:rPr lang="ru-RU" sz="1600" dirty="0">
                <a:solidFill>
                  <a:srgbClr val="EB6110"/>
                </a:solidFill>
                <a:latin typeface="Proxima Nova" panose="02000506030000020004" pitchFamily="50" charset="0"/>
              </a:rPr>
              <a:t>ГИДРАВЛИЧЕСКИЙ СВАЕСКУСЫВАТЕЛЬ</a:t>
            </a:r>
          </a:p>
        </p:txBody>
      </p:sp>
      <p:graphicFrame>
        <p:nvGraphicFramePr>
          <p:cNvPr id="18" name="Таблица 20">
            <a:extLst>
              <a:ext uri="{FF2B5EF4-FFF2-40B4-BE49-F238E27FC236}">
                <a16:creationId xmlns:a16="http://schemas.microsoft.com/office/drawing/2014/main" id="{FDEA4751-DDAB-4087-A1E7-E97FB118EA55}"/>
              </a:ext>
            </a:extLst>
          </p:cNvPr>
          <p:cNvGraphicFramePr>
            <a:graphicFrameLocks noGrp="1"/>
          </p:cNvGraphicFramePr>
          <p:nvPr/>
        </p:nvGraphicFramePr>
        <p:xfrm>
          <a:off x="313075" y="1778408"/>
          <a:ext cx="6356709" cy="18182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9102">
                  <a:extLst>
                    <a:ext uri="{9D8B030D-6E8A-4147-A177-3AD203B41FA5}">
                      <a16:colId xmlns:a16="http://schemas.microsoft.com/office/drawing/2014/main" val="504905564"/>
                    </a:ext>
                  </a:extLst>
                </a:gridCol>
                <a:gridCol w="4007607">
                  <a:extLst>
                    <a:ext uri="{9D8B030D-6E8A-4147-A177-3AD203B41FA5}">
                      <a16:colId xmlns:a16="http://schemas.microsoft.com/office/drawing/2014/main" val="2565487188"/>
                    </a:ext>
                  </a:extLst>
                </a:gridCol>
              </a:tblGrid>
              <a:tr h="47720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ГАБАРИТНЫЕ РАЗМЕРЫ</a:t>
                      </a:r>
                      <a:endParaRPr lang="ru-RU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algn="l" defTabSz="6858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  <a:ea typeface="+mn-ea"/>
                          <a:cs typeface="+mn-cs"/>
                        </a:rPr>
                        <a:t>В пределах 900 мм в трех направлениях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563697"/>
                  </a:ext>
                </a:extLst>
              </a:tr>
              <a:tr h="47720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СИЛА СКУСЫВАНИЯ</a:t>
                      </a:r>
                      <a:endParaRPr lang="ru-RU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algn="l" defTabSz="6858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  <a:ea typeface="+mn-ea"/>
                          <a:cs typeface="+mn-cs"/>
                        </a:rPr>
                        <a:t>25 кН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973918"/>
                  </a:ext>
                </a:extLst>
              </a:tr>
              <a:tr h="461474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СКУСЫВАЕМЫЕ СВАИ </a:t>
                      </a:r>
                      <a:endParaRPr lang="ru-RU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  <a:ea typeface="+mn-ea"/>
                          <a:cs typeface="+mn-cs"/>
                        </a:rPr>
                        <a:t>Железобетонные, 150х150, 200х200 мм</a:t>
                      </a:r>
                      <a:endParaRPr lang="ru-RU" dirty="0">
                        <a:solidFill>
                          <a:srgbClr val="262626"/>
                        </a:solidFill>
                        <a:effectLst/>
                        <a:latin typeface="Proxima Nova Lt" panose="02000506030000020004" pitchFamily="2" charset="0"/>
                      </a:endParaRP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697812"/>
                  </a:ext>
                </a:extLst>
              </a:tr>
              <a:tr h="4023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ПРИМЕНЯЕМЫЕ СТАЛИ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</a:rPr>
                        <a:t>09Г2С (каркас), 65Г (ножи)</a:t>
                      </a:r>
                      <a:endParaRPr lang="ru-RU" dirty="0">
                        <a:solidFill>
                          <a:srgbClr val="262626"/>
                        </a:solidFill>
                        <a:effectLst/>
                        <a:latin typeface="Proxima Nova Lt" panose="02000506030000020004" pitchFamily="2" charset="0"/>
                      </a:endParaRP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6082184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043179-0687-45CC-9FE6-5A62ECA6DD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lum bright="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7"/>
          <a:stretch/>
        </p:blipFill>
        <p:spPr>
          <a:xfrm>
            <a:off x="1952990" y="3596640"/>
            <a:ext cx="2844444" cy="483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119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D1B5DC3-0005-4362-B125-3C516D1FF623}"/>
              </a:ext>
            </a:extLst>
          </p:cNvPr>
          <p:cNvSpPr/>
          <p:nvPr/>
        </p:nvSpPr>
        <p:spPr>
          <a:xfrm flipV="1">
            <a:off x="0" y="4217894"/>
            <a:ext cx="6858000" cy="35410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287B17-DC97-4AAA-96A2-2D09CBAE2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5928" y="284814"/>
            <a:ext cx="2167612" cy="564482"/>
          </a:xfrm>
          <a:prstGeom prst="rect">
            <a:avLst/>
          </a:prstGeom>
        </p:spPr>
      </p:pic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4D82993E-7F63-4970-A9F9-7A1D5492D3B5}"/>
              </a:ext>
            </a:extLst>
          </p:cNvPr>
          <p:cNvSpPr/>
          <p:nvPr/>
        </p:nvSpPr>
        <p:spPr>
          <a:xfrm rot="16200000">
            <a:off x="140070" y="111809"/>
            <a:ext cx="185820" cy="160190"/>
          </a:xfrm>
          <a:prstGeom prst="hexagon">
            <a:avLst/>
          </a:prstGeom>
          <a:solidFill>
            <a:srgbClr val="EB6110"/>
          </a:solidFill>
          <a:ln w="0">
            <a:solidFill>
              <a:srgbClr val="EB61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900" dirty="0">
                <a:latin typeface="Proxima Nova Lt" panose="02000506030000020004" pitchFamily="2" charset="0"/>
              </a:rPr>
              <a:t>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A97104-1917-4127-89BC-A1AD55FE05C2}"/>
              </a:ext>
            </a:extLst>
          </p:cNvPr>
          <p:cNvSpPr txBox="1"/>
          <p:nvPr/>
        </p:nvSpPr>
        <p:spPr>
          <a:xfrm>
            <a:off x="475937" y="1108555"/>
            <a:ext cx="59061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Proxima Nova" panose="02000506030000020004" pitchFamily="50" charset="0"/>
              </a:rPr>
              <a:t>ДЕЙСТВУЕТ</a:t>
            </a:r>
            <a:r>
              <a:rPr lang="ru-RU" sz="2400" b="1" dirty="0">
                <a:solidFill>
                  <a:srgbClr val="EB6110"/>
                </a:solidFill>
                <a:latin typeface="Proxima Nova" panose="02000506030000020004" pitchFamily="50" charset="0"/>
              </a:rPr>
              <a:t> </a:t>
            </a:r>
          </a:p>
          <a:p>
            <a:pPr algn="ctr"/>
            <a:r>
              <a:rPr lang="ru-RU" sz="2400" b="1" dirty="0">
                <a:solidFill>
                  <a:srgbClr val="EB6110"/>
                </a:solidFill>
                <a:latin typeface="Proxima Nova" panose="02000506030000020004" pitchFamily="50" charset="0"/>
              </a:rPr>
              <a:t>СПЕЦИАЛЬНОЕ ПРЕДЛОЖЕНИЕ!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CABA3C-7DB5-4B54-BD53-3C1169D05B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8"/>
          <a:stretch/>
        </p:blipFill>
        <p:spPr>
          <a:xfrm>
            <a:off x="0" y="4572000"/>
            <a:ext cx="6858000" cy="4572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ED18634-B7AC-4D8A-92BD-040CAE7B30A3}"/>
              </a:ext>
            </a:extLst>
          </p:cNvPr>
          <p:cNvSpPr txBox="1"/>
          <p:nvPr/>
        </p:nvSpPr>
        <p:spPr>
          <a:xfrm>
            <a:off x="565928" y="3620081"/>
            <a:ext cx="59061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Proxima Nova" panose="02000506030000020004" pitchFamily="50" charset="0"/>
              </a:rPr>
              <a:t>Узнавайте подробности у менеджеров! </a:t>
            </a:r>
            <a:endParaRPr lang="ru-RU" sz="1600" dirty="0">
              <a:solidFill>
                <a:srgbClr val="EB6110"/>
              </a:solidFill>
              <a:latin typeface="Proxima Nova" panose="020005060300000200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6BFC05-C5CC-4F09-8B2C-60EF51CFD0AE}"/>
              </a:ext>
            </a:extLst>
          </p:cNvPr>
          <p:cNvSpPr txBox="1"/>
          <p:nvPr/>
        </p:nvSpPr>
        <p:spPr>
          <a:xfrm>
            <a:off x="475937" y="2373585"/>
            <a:ext cx="59061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Proxima Nova" panose="02000506030000020004" pitchFamily="50" charset="0"/>
              </a:rPr>
              <a:t>Цена до 30 ноября 2024 года</a:t>
            </a:r>
            <a:r>
              <a:rPr lang="ru-RU" sz="2400" b="1" dirty="0">
                <a:solidFill>
                  <a:srgbClr val="EB6110"/>
                </a:solidFill>
                <a:latin typeface="Proxima Nova" panose="02000506030000020004" pitchFamily="50" charset="0"/>
              </a:rPr>
              <a:t> </a:t>
            </a:r>
          </a:p>
          <a:p>
            <a:pPr algn="ctr"/>
            <a:r>
              <a:rPr lang="ru-RU" sz="2400" b="1" dirty="0">
                <a:solidFill>
                  <a:srgbClr val="EB6110"/>
                </a:solidFill>
                <a:latin typeface="Proxima Nova" panose="02000506030000020004" pitchFamily="50" charset="0"/>
              </a:rPr>
              <a:t>ВСЕГО 595 тыс. рублей! </a:t>
            </a:r>
          </a:p>
        </p:txBody>
      </p:sp>
    </p:spTree>
    <p:extLst>
      <p:ext uri="{BB962C8B-B14F-4D97-AF65-F5344CB8AC3E}">
        <p14:creationId xmlns:p14="http://schemas.microsoft.com/office/powerpoint/2010/main" val="3750579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3ECF23-553A-E866-C911-229AA9BAFD6A}"/>
              </a:ext>
            </a:extLst>
          </p:cNvPr>
          <p:cNvSpPr/>
          <p:nvPr/>
        </p:nvSpPr>
        <p:spPr>
          <a:xfrm>
            <a:off x="-1" y="1419881"/>
            <a:ext cx="5314951" cy="2313917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40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17F7BBF-2EE3-385F-A828-D6456E2E8130}"/>
              </a:ext>
            </a:extLst>
          </p:cNvPr>
          <p:cNvSpPr/>
          <p:nvPr/>
        </p:nvSpPr>
        <p:spPr>
          <a:xfrm>
            <a:off x="1420906" y="4097340"/>
            <a:ext cx="5437094" cy="2218295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ADDB6B-8E6C-4AE5-715D-A0E5283D6A4E}"/>
              </a:ext>
            </a:extLst>
          </p:cNvPr>
          <p:cNvSpPr txBox="1"/>
          <p:nvPr/>
        </p:nvSpPr>
        <p:spPr>
          <a:xfrm>
            <a:off x="268066" y="1509805"/>
            <a:ext cx="504688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rgbClr val="262626"/>
                </a:solidFill>
                <a:latin typeface="Proxima Nova" panose="02000506030000020004" pitchFamily="50" charset="0"/>
              </a:rPr>
              <a:t>РАБОТАЯ С НАМИ ВЫ </a:t>
            </a:r>
            <a:br>
              <a:rPr lang="ru-RU" sz="1900" dirty="0">
                <a:solidFill>
                  <a:srgbClr val="262626"/>
                </a:solidFill>
                <a:latin typeface="Proxima Nova" panose="02000506030000020004" pitchFamily="50" charset="0"/>
              </a:rPr>
            </a:br>
            <a:r>
              <a:rPr lang="ru-RU" sz="1900" dirty="0">
                <a:solidFill>
                  <a:srgbClr val="262626"/>
                </a:solidFill>
                <a:latin typeface="Proxima Nova" panose="02000506030000020004" pitchFamily="50" charset="0"/>
              </a:rPr>
              <a:t>ГАРАНТИРОВАННО ПОЛУЧАЕТЕ: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6A5421-0B1B-275C-1EF2-DB189190FE6C}"/>
              </a:ext>
            </a:extLst>
          </p:cNvPr>
          <p:cNvSpPr txBox="1"/>
          <p:nvPr/>
        </p:nvSpPr>
        <p:spPr>
          <a:xfrm>
            <a:off x="268065" y="2136912"/>
            <a:ext cx="4850035" cy="1453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Технику напрямую от производителя по оптимальной цене 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Запчасти и расходники в наличии – всегда!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Поддержку 7 дней в неделю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Полное послепродажное обслуживание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Обучение (обслуживание и эксплуатация)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B20EFA-2F99-A38F-C7F3-A4C061443F14}"/>
              </a:ext>
            </a:extLst>
          </p:cNvPr>
          <p:cNvSpPr txBox="1"/>
          <p:nvPr/>
        </p:nvSpPr>
        <p:spPr>
          <a:xfrm>
            <a:off x="1473701" y="4185486"/>
            <a:ext cx="538429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rgbClr val="262626"/>
                </a:solidFill>
                <a:latin typeface="Proxima Nova" panose="02000506030000020004" pitchFamily="50" charset="0"/>
              </a:rPr>
              <a:t>ЗАВОД «СТРОЙМАТИК» (ВХОДИТ В ХОЛДИНГ СЕВЕРНЫЙ ТЕХНОПАРК) - ЭТО: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7AF5F8-03A6-A453-69FF-A0029076DECB}"/>
              </a:ext>
            </a:extLst>
          </p:cNvPr>
          <p:cNvSpPr txBox="1"/>
          <p:nvPr/>
        </p:nvSpPr>
        <p:spPr>
          <a:xfrm>
            <a:off x="1156995" y="6664699"/>
            <a:ext cx="43510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736" indent="-160736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Мы - пионеры отрасли.  На рынке с 2015 года. Первыми </a:t>
            </a:r>
            <a:b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</a:b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в мире создали компактную сваебойную установку </a:t>
            </a:r>
          </a:p>
          <a:p>
            <a:pPr marL="160736" indent="-160736">
              <a:buFont typeface="Arial" panose="020B0604020202020204" pitchFamily="34" charset="0"/>
              <a:buChar char="•"/>
            </a:pPr>
            <a:endParaRPr lang="ru-RU" sz="1200" dirty="0">
              <a:solidFill>
                <a:schemeClr val="bg1"/>
              </a:solidFill>
              <a:latin typeface="Proxima Nova Lt" panose="02000506030000020004" pitchFamily="2" charset="0"/>
            </a:endParaRPr>
          </a:p>
          <a:p>
            <a:pPr marL="160736" indent="-160736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У нас собственное конструкторское бюро и полный цикл производства. Пять патентов на сваебойные установки на </a:t>
            </a:r>
            <a:r>
              <a:rPr lang="ru-RU" sz="1200" dirty="0" err="1">
                <a:solidFill>
                  <a:schemeClr val="bg1"/>
                </a:solidFill>
                <a:latin typeface="Proxima Nova Lt" panose="02000506030000020004" pitchFamily="2" charset="0"/>
              </a:rPr>
              <a:t>высокопроходимом</a:t>
            </a: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 шасси</a:t>
            </a:r>
          </a:p>
          <a:p>
            <a:pPr marL="160736" indent="-160736">
              <a:buFont typeface="Arial" panose="020B0604020202020204" pitchFamily="34" charset="0"/>
              <a:buChar char="•"/>
            </a:pPr>
            <a:endParaRPr lang="ru-RU" sz="1200" dirty="0">
              <a:solidFill>
                <a:schemeClr val="bg1"/>
              </a:solidFill>
              <a:latin typeface="Proxima Nova Lt" panose="02000506030000020004" pitchFamily="2" charset="0"/>
            </a:endParaRPr>
          </a:p>
          <a:p>
            <a:pPr marL="160736" indent="-160736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Производство сертифицировано по международному стандарту качества ISO 9001-2015, компанией DQS (Германия)</a:t>
            </a:r>
            <a:r>
              <a:rPr lang="en-US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и СЕ (</a:t>
            </a:r>
            <a:r>
              <a:rPr lang="ru-RU" sz="1200" dirty="0" err="1">
                <a:solidFill>
                  <a:schemeClr val="bg1"/>
                </a:solidFill>
                <a:latin typeface="Proxima Nova Lt" panose="02000506030000020004" pitchFamily="2" charset="0"/>
              </a:rPr>
              <a:t>Conformité</a:t>
            </a: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Proxima Nova Lt" panose="02000506030000020004" pitchFamily="2" charset="0"/>
              </a:rPr>
              <a:t>Européenne</a:t>
            </a: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)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34E81B0-4CA5-8A55-A271-98C837AC0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48709" y="284814"/>
            <a:ext cx="2167612" cy="568554"/>
          </a:xfrm>
          <a:prstGeom prst="rect">
            <a:avLst/>
          </a:prstGeom>
        </p:spPr>
      </p:pic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id="{FD2A5EEE-D80A-1B24-63A7-6C9DD11DB7AE}"/>
              </a:ext>
            </a:extLst>
          </p:cNvPr>
          <p:cNvSpPr/>
          <p:nvPr/>
        </p:nvSpPr>
        <p:spPr>
          <a:xfrm rot="16200000">
            <a:off x="140070" y="111809"/>
            <a:ext cx="185820" cy="160190"/>
          </a:xfrm>
          <a:prstGeom prst="hexagon">
            <a:avLst/>
          </a:prstGeom>
          <a:solidFill>
            <a:srgbClr val="EB6110"/>
          </a:solidFill>
          <a:ln w="0">
            <a:solidFill>
              <a:srgbClr val="EB61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900">
                <a:latin typeface="Proxima Nova Lt" panose="02000506030000020004" pitchFamily="2" charset="0"/>
              </a:rPr>
              <a:t>6</a:t>
            </a:r>
            <a:endParaRPr lang="ru-RU" sz="900">
              <a:latin typeface="Proxima Nova Lt" panose="0200050603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D331AB-6F37-4A77-8419-A4B5531C9A86}"/>
              </a:ext>
            </a:extLst>
          </p:cNvPr>
          <p:cNvSpPr txBox="1"/>
          <p:nvPr/>
        </p:nvSpPr>
        <p:spPr>
          <a:xfrm>
            <a:off x="1473701" y="4855585"/>
            <a:ext cx="23631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50" charset="0"/>
              </a:rPr>
              <a:t>&gt; 17 тысяч м²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BE2B8A-5FC9-4DA4-9F86-413870B8E21B}"/>
              </a:ext>
            </a:extLst>
          </p:cNvPr>
          <p:cNvSpPr txBox="1"/>
          <p:nvPr/>
        </p:nvSpPr>
        <p:spPr>
          <a:xfrm>
            <a:off x="3235266" y="4950715"/>
            <a:ext cx="31027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производственных и офисных площадей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5557B0-8B28-49FC-964B-B0DA45CBF5BF}"/>
              </a:ext>
            </a:extLst>
          </p:cNvPr>
          <p:cNvSpPr txBox="1"/>
          <p:nvPr/>
        </p:nvSpPr>
        <p:spPr>
          <a:xfrm>
            <a:off x="1473702" y="5220705"/>
            <a:ext cx="9064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50" charset="0"/>
              </a:rPr>
              <a:t>&gt; 350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DF1084-BC44-4140-8DD1-BA7EDF77BC5C}"/>
              </a:ext>
            </a:extLst>
          </p:cNvPr>
          <p:cNvSpPr txBox="1"/>
          <p:nvPr/>
        </p:nvSpPr>
        <p:spPr>
          <a:xfrm>
            <a:off x="2248709" y="5315835"/>
            <a:ext cx="31027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высококвалифицированных сотрудников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64E424-54E6-40A9-8A80-E0F53608FBB5}"/>
              </a:ext>
            </a:extLst>
          </p:cNvPr>
          <p:cNvSpPr txBox="1"/>
          <p:nvPr/>
        </p:nvSpPr>
        <p:spPr>
          <a:xfrm>
            <a:off x="1468886" y="5606797"/>
            <a:ext cx="11981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50" charset="0"/>
              </a:rPr>
              <a:t>&gt; 25 лет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2B2A10-7AAE-4C18-B32B-48DD748FFED0}"/>
              </a:ext>
            </a:extLst>
          </p:cNvPr>
          <p:cNvSpPr txBox="1"/>
          <p:nvPr/>
        </p:nvSpPr>
        <p:spPr>
          <a:xfrm>
            <a:off x="1515035" y="5701927"/>
            <a:ext cx="50650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                           создания всемирно известной оригинальной и полезной техники, оборудования и технологий в различных сферах</a:t>
            </a:r>
          </a:p>
        </p:txBody>
      </p:sp>
    </p:spTree>
    <p:extLst>
      <p:ext uri="{BB962C8B-B14F-4D97-AF65-F5344CB8AC3E}">
        <p14:creationId xmlns:p14="http://schemas.microsoft.com/office/powerpoint/2010/main" val="3089693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E5AA700-E0FE-46F7-9195-2F1479120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00" y="36282"/>
            <a:ext cx="5004768" cy="499518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DC7196-7F14-551E-851B-9B209EC0D4FA}"/>
              </a:ext>
            </a:extLst>
          </p:cNvPr>
          <p:cNvSpPr/>
          <p:nvPr/>
        </p:nvSpPr>
        <p:spPr>
          <a:xfrm>
            <a:off x="0" y="0"/>
            <a:ext cx="6858000" cy="5604247"/>
          </a:xfrm>
          <a:prstGeom prst="rect">
            <a:avLst/>
          </a:prstGeom>
          <a:solidFill>
            <a:schemeClr val="tx1">
              <a:lumMod val="95000"/>
              <a:lumOff val="5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5556DCA-9EFC-351A-DEC9-D73AA8D2E3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3437" y="2051222"/>
            <a:ext cx="4391126" cy="1151770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BD2BE8BE-EBFA-6970-43E8-0D8BC766F43B}"/>
              </a:ext>
            </a:extLst>
          </p:cNvPr>
          <p:cNvSpPr/>
          <p:nvPr/>
        </p:nvSpPr>
        <p:spPr>
          <a:xfrm>
            <a:off x="0" y="5139498"/>
            <a:ext cx="6858000" cy="3212022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6">
              <a:defRPr/>
            </a:pPr>
            <a:endParaRPr lang="x-none" sz="11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58C7806-DF58-C444-E2F2-81C319D13223}"/>
              </a:ext>
            </a:extLst>
          </p:cNvPr>
          <p:cNvSpPr txBox="1"/>
          <p:nvPr/>
        </p:nvSpPr>
        <p:spPr>
          <a:xfrm>
            <a:off x="239869" y="5604759"/>
            <a:ext cx="63782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56">
              <a:defRPr/>
            </a:pPr>
            <a:r>
              <a:rPr lang="ru-RU" sz="2700" dirty="0">
                <a:solidFill>
                  <a:srgbClr val="262626"/>
                </a:solidFill>
                <a:latin typeface="Proxima Nova" panose="02000506030000020004" pitchFamily="50" charset="0"/>
              </a:rPr>
              <a:t>КОНТАКТЫ ДЛЯ СВЯЗИ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8579C121-8851-57DB-1323-8C91E1450C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056" y="6538356"/>
            <a:ext cx="231056" cy="232954"/>
          </a:xfrm>
          <a:prstGeom prst="rect">
            <a:avLst/>
          </a:prstGeom>
          <a:ln>
            <a:solidFill>
              <a:srgbClr val="EB6110"/>
            </a:solidFill>
          </a:ln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925848EC-DAB1-1886-EB4A-094C53B82793}"/>
              </a:ext>
            </a:extLst>
          </p:cNvPr>
          <p:cNvSpPr txBox="1"/>
          <p:nvPr/>
        </p:nvSpPr>
        <p:spPr>
          <a:xfrm>
            <a:off x="3505836" y="6469423"/>
            <a:ext cx="2529204" cy="33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dirty="0">
                <a:solidFill>
                  <a:schemeClr val="bg1"/>
                </a:solidFill>
                <a:latin typeface="Proxima Nova Lt" panose="02000506030000020004" pitchFamily="2" charset="0"/>
              </a:rPr>
              <a:t>8 (800) 550-15-28</a:t>
            </a:r>
            <a:endParaRPr lang="x-none" sz="1600" dirty="0">
              <a:solidFill>
                <a:schemeClr val="bg1"/>
              </a:solidFill>
              <a:latin typeface="Proxima Nova Lt" panose="02000506030000020004" pitchFamily="2" charset="0"/>
            </a:endParaRPr>
          </a:p>
        </p:txBody>
      </p:sp>
      <p:sp>
        <p:nvSpPr>
          <p:cNvPr id="50" name="TextBox 49">
            <a:hlinkClick r:id="rId6" action="ppaction://hlinkfile"/>
            <a:extLst>
              <a:ext uri="{FF2B5EF4-FFF2-40B4-BE49-F238E27FC236}">
                <a16:creationId xmlns:a16="http://schemas.microsoft.com/office/drawing/2014/main" id="{F39AA9DD-A43F-6934-76F0-3F5587859B6E}"/>
              </a:ext>
            </a:extLst>
          </p:cNvPr>
          <p:cNvSpPr txBox="1"/>
          <p:nvPr/>
        </p:nvSpPr>
        <p:spPr>
          <a:xfrm>
            <a:off x="3505836" y="7256368"/>
            <a:ext cx="2529204" cy="33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>
                <a:solidFill>
                  <a:schemeClr val="bg1"/>
                </a:solidFill>
                <a:latin typeface="Proxima Nova Lt" panose="02000506030000020004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stroimatic.com</a:t>
            </a:r>
            <a:endParaRPr lang="x-none" sz="1600">
              <a:solidFill>
                <a:schemeClr val="bg1"/>
              </a:solidFill>
              <a:latin typeface="Proxima Nova Lt" panose="02000506030000020004" pitchFamily="2" charset="0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8E2BB907-6316-2314-A5C4-2B4496504AC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291" y="6405076"/>
            <a:ext cx="1341299" cy="1341297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D2FC5ED-8A68-73A1-FF3F-0EEE9CC438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714" y="8521833"/>
            <a:ext cx="361510" cy="36151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2AB262-45CC-0460-61E0-459E71E920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72" y="8523613"/>
            <a:ext cx="357951" cy="357951"/>
          </a:xfrm>
          <a:prstGeom prst="rect">
            <a:avLst/>
          </a:prstGeom>
        </p:spPr>
      </p:pic>
      <p:sp>
        <p:nvSpPr>
          <p:cNvPr id="4" name="TextBox 3">
            <a:hlinkClick r:id="rId11"/>
            <a:extLst>
              <a:ext uri="{FF2B5EF4-FFF2-40B4-BE49-F238E27FC236}">
                <a16:creationId xmlns:a16="http://schemas.microsoft.com/office/drawing/2014/main" id="{BE568144-3F54-B60E-5239-E8C314CD5AF8}"/>
              </a:ext>
            </a:extLst>
          </p:cNvPr>
          <p:cNvSpPr txBox="1"/>
          <p:nvPr/>
        </p:nvSpPr>
        <p:spPr>
          <a:xfrm>
            <a:off x="4176105" y="8533311"/>
            <a:ext cx="22307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u="sng" err="1">
                <a:solidFill>
                  <a:schemeClr val="bg1"/>
                </a:solidFill>
                <a:latin typeface="Proxima Nova Lt" panose="02000506030000020004" pitchFamily="2" charset="0"/>
              </a:rPr>
              <a:t>stroimaticSGK_bot</a:t>
            </a:r>
            <a:endParaRPr lang="en-US" sz="1600" u="sng">
              <a:solidFill>
                <a:schemeClr val="bg1"/>
              </a:solidFill>
              <a:latin typeface="Proxima Nova Lt" panose="02000506030000020004" pitchFamily="2" charset="0"/>
            </a:endParaRPr>
          </a:p>
        </p:txBody>
      </p:sp>
      <p:sp>
        <p:nvSpPr>
          <p:cNvPr id="5" name="TextBox 4">
            <a:hlinkClick r:id="rId12"/>
            <a:extLst>
              <a:ext uri="{FF2B5EF4-FFF2-40B4-BE49-F238E27FC236}">
                <a16:creationId xmlns:a16="http://schemas.microsoft.com/office/drawing/2014/main" id="{972ACDBC-D3D3-FA25-FD39-58E25C7BB002}"/>
              </a:ext>
            </a:extLst>
          </p:cNvPr>
          <p:cNvSpPr txBox="1"/>
          <p:nvPr/>
        </p:nvSpPr>
        <p:spPr>
          <a:xfrm>
            <a:off x="1336693" y="8533311"/>
            <a:ext cx="20923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+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7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921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130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-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25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-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51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09D30E-757F-EA78-5E24-8D7CF26A9A58}"/>
              </a:ext>
            </a:extLst>
          </p:cNvPr>
          <p:cNvSpPr txBox="1"/>
          <p:nvPr/>
        </p:nvSpPr>
        <p:spPr>
          <a:xfrm>
            <a:off x="3505836" y="6863849"/>
            <a:ext cx="2529204" cy="33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dirty="0">
                <a:solidFill>
                  <a:srgbClr val="FFFFFF"/>
                </a:solidFill>
                <a:latin typeface="Proxima Nova Lt" panose="02000506030000020004" pitchFamily="2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sales@stroimatic.com</a:t>
            </a:r>
            <a:endParaRPr lang="x-none" sz="1600" dirty="0">
              <a:solidFill>
                <a:srgbClr val="FFFFFF"/>
              </a:solidFill>
              <a:latin typeface="Proxima Nova Lt" panose="02000506030000020004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493DC1-A3C7-6D50-1096-824E2DE446B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740" y="6901648"/>
            <a:ext cx="233690" cy="26295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7212195-02D6-AF7B-0B07-D590D388A92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3192409" y="7272640"/>
            <a:ext cx="348352" cy="3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6276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2518</TotalTime>
  <Words>405</Words>
  <Application>Microsoft Office PowerPoint</Application>
  <PresentationFormat>Экран (4:3)</PresentationFormat>
  <Paragraphs>79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Proxima Nova</vt:lpstr>
      <vt:lpstr>Proxima Nova Bl</vt:lpstr>
      <vt:lpstr>Proxima Nova Lt</vt:lpstr>
      <vt:lpstr>Proxima Nova Rg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 Маслова</dc:creator>
  <cp:lastModifiedBy>Денис Кошмин</cp:lastModifiedBy>
  <cp:revision>16</cp:revision>
  <dcterms:created xsi:type="dcterms:W3CDTF">2024-09-03T10:24:34Z</dcterms:created>
  <dcterms:modified xsi:type="dcterms:W3CDTF">2024-11-07T07:45:58Z</dcterms:modified>
</cp:coreProperties>
</file>