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9" r:id="rId4"/>
    <p:sldId id="263" r:id="rId5"/>
    <p:sldId id="260" r:id="rId6"/>
    <p:sldId id="261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81" userDrawn="1">
          <p15:clr>
            <a:srgbClr val="A4A3A4"/>
          </p15:clr>
        </p15:guide>
        <p15:guide id="3" orient="horz" pos="238" userDrawn="1">
          <p15:clr>
            <a:srgbClr val="A4A3A4"/>
          </p15:clr>
        </p15:guide>
        <p15:guide id="4" orient="horz" pos="6497" userDrawn="1">
          <p15:clr>
            <a:srgbClr val="A4A3A4"/>
          </p15:clr>
        </p15:guide>
        <p15:guide id="5" pos="340" userDrawn="1">
          <p15:clr>
            <a:srgbClr val="A4A3A4"/>
          </p15:clr>
        </p15:guide>
        <p15:guide id="6" pos="44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6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0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2780" y="88"/>
      </p:cViewPr>
      <p:guideLst>
        <p:guide pos="2381"/>
        <p:guide orient="horz" pos="238"/>
        <p:guide orient="horz" pos="6497"/>
        <p:guide pos="340"/>
        <p:guide pos="44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12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9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6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9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51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601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89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7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66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3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640F5-944B-4421-99D0-CFDCD31A66D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6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1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hyperlink" Target="https://stroimatic.com/" TargetMode="External"/><Relationship Id="rId12" Type="http://schemas.openxmlformats.org/officeDocument/2006/relationships/hyperlink" Target="mailto:sales@stroimatic.com" TargetMode="External"/><Relationship Id="rId17" Type="http://schemas.openxmlformats.org/officeDocument/2006/relationships/image" Target="../media/image9.png"/><Relationship Id="rId2" Type="http://schemas.openxmlformats.org/officeDocument/2006/relationships/image" Target="../media/image14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stroimatic.com" TargetMode="External"/><Relationship Id="rId11" Type="http://schemas.openxmlformats.org/officeDocument/2006/relationships/hyperlink" Target="https://wa.me/79211302551" TargetMode="External"/><Relationship Id="rId5" Type="http://schemas.openxmlformats.org/officeDocument/2006/relationships/image" Target="../media/image15.png"/><Relationship Id="rId15" Type="http://schemas.openxmlformats.org/officeDocument/2006/relationships/image" Target="../media/image20.jpeg"/><Relationship Id="rId10" Type="http://schemas.openxmlformats.org/officeDocument/2006/relationships/hyperlink" Target="http://t.me/stroimaticSGK_bot" TargetMode="External"/><Relationship Id="rId4" Type="http://schemas.openxmlformats.org/officeDocument/2006/relationships/image" Target="../media/image7.svg"/><Relationship Id="rId9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B6F493-38A4-4B17-AB49-0C045F1494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90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22"/>
          <a:stretch/>
        </p:blipFill>
        <p:spPr>
          <a:xfrm>
            <a:off x="0" y="0"/>
            <a:ext cx="7560000" cy="1069181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3E9038E-FCD9-4707-88DB-9847AD08D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444" y="4303906"/>
            <a:ext cx="4204783" cy="529179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DE0A49-3EFC-4129-9ED4-BF9514E46658}"/>
              </a:ext>
            </a:extLst>
          </p:cNvPr>
          <p:cNvSpPr/>
          <p:nvPr/>
        </p:nvSpPr>
        <p:spPr>
          <a:xfrm>
            <a:off x="0" y="0"/>
            <a:ext cx="7563506" cy="10691813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B550D0-00E3-442A-B9E8-10E920DC82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82062" y="436009"/>
            <a:ext cx="2199380" cy="1393251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467A33-D049-4ED2-856B-3D3F63BD1D76}"/>
              </a:ext>
            </a:extLst>
          </p:cNvPr>
          <p:cNvCxnSpPr>
            <a:cxnSpLocks/>
          </p:cNvCxnSpPr>
          <p:nvPr/>
        </p:nvCxnSpPr>
        <p:spPr>
          <a:xfrm flipH="1">
            <a:off x="2357838" y="9044209"/>
            <a:ext cx="2844000" cy="0"/>
          </a:xfrm>
          <a:prstGeom prst="line">
            <a:avLst/>
          </a:prstGeom>
          <a:ln w="12700">
            <a:solidFill>
              <a:srgbClr val="EB61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96889C5-47C4-4B11-B98C-07D784064E41}"/>
              </a:ext>
            </a:extLst>
          </p:cNvPr>
          <p:cNvSpPr txBox="1"/>
          <p:nvPr/>
        </p:nvSpPr>
        <p:spPr>
          <a:xfrm>
            <a:off x="683365" y="9366397"/>
            <a:ext cx="6196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ПОЗВОЛЯЕТ ВЫПОЛНЯТЬ ТОЧНОЕ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БУРЕНИЕ ОТВЕРСТИЙ ДЛЯ СВАЙ,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УВЕЛИЧИВАЯ СКОРОСТЬ И ТОЧНОСТЬ РАБОТ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07BEA2-7D73-4CE7-82C0-3A65B4B14A2C}"/>
              </a:ext>
            </a:extLst>
          </p:cNvPr>
          <p:cNvSpPr txBox="1"/>
          <p:nvPr/>
        </p:nvSpPr>
        <p:spPr>
          <a:xfrm>
            <a:off x="683365" y="8116362"/>
            <a:ext cx="6196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ДОПОЛНИТЕЛЬНОЕ ОБОРУДОВАНИЕ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ДЛЯ СГК-200, СГК-300, СГК-320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09CB3B-ED82-4A71-99EA-956C2B50CD82}"/>
              </a:ext>
            </a:extLst>
          </p:cNvPr>
          <p:cNvSpPr txBox="1"/>
          <p:nvPr/>
        </p:nvSpPr>
        <p:spPr>
          <a:xfrm>
            <a:off x="289992" y="2734246"/>
            <a:ext cx="6979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EB6110"/>
                </a:solidFill>
                <a:latin typeface="Proxima Nova" panose="02000506030000020004" pitchFamily="50" charset="0"/>
              </a:rPr>
              <a:t>КОММЕРЧЕСКОЕ ПРЕДЛОЖЕНИЕ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42D550-232D-4039-84D0-FEE8A7CD9968}"/>
              </a:ext>
            </a:extLst>
          </p:cNvPr>
          <p:cNvSpPr txBox="1"/>
          <p:nvPr/>
        </p:nvSpPr>
        <p:spPr>
          <a:xfrm>
            <a:off x="484583" y="4566416"/>
            <a:ext cx="65905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Proxima Nova" panose="02000506030000020004" pitchFamily="50" charset="0"/>
              </a:rPr>
              <a:t>ГИДРОБУР</a:t>
            </a:r>
          </a:p>
        </p:txBody>
      </p:sp>
    </p:spTree>
    <p:extLst>
      <p:ext uri="{BB962C8B-B14F-4D97-AF65-F5344CB8AC3E}">
        <p14:creationId xmlns:p14="http://schemas.microsoft.com/office/powerpoint/2010/main" val="39754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5D4EF45-28A5-41A2-A7B0-CD3A9F4727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0"/>
          <a:stretch/>
        </p:blipFill>
        <p:spPr>
          <a:xfrm>
            <a:off x="0" y="2710263"/>
            <a:ext cx="2450965" cy="456295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8FF788-6448-4774-8D45-8EA2D49147F3}"/>
              </a:ext>
            </a:extLst>
          </p:cNvPr>
          <p:cNvSpPr/>
          <p:nvPr/>
        </p:nvSpPr>
        <p:spPr>
          <a:xfrm>
            <a:off x="0" y="7273219"/>
            <a:ext cx="7559675" cy="1271692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A5752A-B14B-4472-8E80-2E66E751618E}"/>
              </a:ext>
            </a:extLst>
          </p:cNvPr>
          <p:cNvSpPr/>
          <p:nvPr/>
        </p:nvSpPr>
        <p:spPr>
          <a:xfrm>
            <a:off x="539750" y="1288861"/>
            <a:ext cx="5599272" cy="131244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0CFE14-5E55-4E32-AB68-9E680808EC20}"/>
              </a:ext>
            </a:extLst>
          </p:cNvPr>
          <p:cNvSpPr txBox="1"/>
          <p:nvPr/>
        </p:nvSpPr>
        <p:spPr>
          <a:xfrm>
            <a:off x="605874" y="1329438"/>
            <a:ext cx="56529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Proxima Nova" panose="02000506030000020004" pitchFamily="50" charset="0"/>
              </a:rPr>
              <a:t>ГИДРОБУР СТРОЙМАТИК — </a:t>
            </a:r>
          </a:p>
          <a:p>
            <a:r>
              <a:rPr lang="ru-RU" dirty="0">
                <a:solidFill>
                  <a:schemeClr val="bg1"/>
                </a:solidFill>
                <a:latin typeface="Proxima Nova" panose="02000506030000020004" pitchFamily="50" charset="0"/>
              </a:rPr>
              <a:t>эффективное дополнение к вашему сваебойному оборудованию, которое значительно расширяет его функциональность.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0BCAD9-87D9-4D89-A6FE-9DBED5BD0D14}"/>
              </a:ext>
            </a:extLst>
          </p:cNvPr>
          <p:cNvSpPr txBox="1"/>
          <p:nvPr/>
        </p:nvSpPr>
        <p:spPr>
          <a:xfrm>
            <a:off x="2448912" y="3142344"/>
            <a:ext cx="49766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B6110"/>
                </a:solidFill>
                <a:latin typeface="Proxima Nova" panose="02000506030000020004" pitchFamily="50" charset="0"/>
              </a:rPr>
              <a:t>С помощью гидробура вы сможете работать со сваями большей длины </a:t>
            </a:r>
          </a:p>
          <a:p>
            <a:r>
              <a:rPr lang="ru-RU" dirty="0">
                <a:solidFill>
                  <a:srgbClr val="EB6110"/>
                </a:solidFill>
                <a:latin typeface="Proxima Nova" panose="02000506030000020004" pitchFamily="50" charset="0"/>
              </a:rPr>
              <a:t>на 1-3 метра, увеличить скорость и повысить точность выполнения работ.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C397B1-8854-4A9C-92D8-23DF6E2F1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750" y="390375"/>
            <a:ext cx="2167612" cy="5685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43CEA55-D3B7-4559-A539-C6769BF54FDD}"/>
              </a:ext>
            </a:extLst>
          </p:cNvPr>
          <p:cNvSpPr txBox="1"/>
          <p:nvPr/>
        </p:nvSpPr>
        <p:spPr>
          <a:xfrm>
            <a:off x="2448912" y="4471767"/>
            <a:ext cx="4230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  <a:latin typeface="Proxima Nova Lt" panose="02000506030000020004" pitchFamily="2" charset="0"/>
              </a:rPr>
              <a:t>Гидробур можно использовать для выполнения широкого спектра строительных задач.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371FFB-035B-4895-94E0-09C1A751B0E3}"/>
              </a:ext>
            </a:extLst>
          </p:cNvPr>
          <p:cNvSpPr txBox="1"/>
          <p:nvPr/>
        </p:nvSpPr>
        <p:spPr>
          <a:xfrm>
            <a:off x="2448911" y="5554398"/>
            <a:ext cx="471914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  <a:latin typeface="Proxima Nova Lt" panose="02000506030000020004" pitchFamily="2" charset="0"/>
              </a:rPr>
              <a:t>Он  идеально подходит для бурения технологических скважин под опоры ЛЭП, столбы связи и ограждения, а также для </a:t>
            </a:r>
            <a:r>
              <a:rPr lang="ru-RU" dirty="0" err="1">
                <a:solidFill>
                  <a:schemeClr val="bg1"/>
                </a:solidFill>
                <a:latin typeface="Proxima Nova Lt" panose="02000506030000020004" pitchFamily="2" charset="0"/>
              </a:rPr>
              <a:t>лидерного</a:t>
            </a:r>
            <a:r>
              <a:rPr lang="ru-RU" dirty="0">
                <a:solidFill>
                  <a:schemeClr val="bg1"/>
                </a:solidFill>
                <a:latin typeface="Proxima Nova Lt" panose="02000506030000020004" pitchFamily="2" charset="0"/>
              </a:rPr>
              <a:t> бурения в малоэтажном строительстве.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8B7350-33E7-4FD8-B242-645CE87F27F0}"/>
              </a:ext>
            </a:extLst>
          </p:cNvPr>
          <p:cNvSpPr txBox="1"/>
          <p:nvPr/>
        </p:nvSpPr>
        <p:spPr>
          <a:xfrm>
            <a:off x="605874" y="7308900"/>
            <a:ext cx="65464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Proxima Nova" panose="02000506030000020004" pitchFamily="50" charset="0"/>
              </a:rPr>
              <a:t>ПОСМОТРИТЕ ВИДЕО и узнайте, как легко и эффективно можно монтировать гидробур на ваше оборудование, чтобы значительно повысить его производительность и облегчить строительные работы.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C16E25E-57D1-47E1-AE9B-DDED7AABF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6" y="8873988"/>
            <a:ext cx="1440000" cy="14400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FEA2BFB-F9A2-47DA-9D55-C1EF2EC33F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8" y="8873988"/>
            <a:ext cx="1440000" cy="14400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F5B873A-8D94-49E1-B0F7-46E46DFC19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788" y="8873988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43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48676B-37D3-467A-B8FE-2265D3768D8A}"/>
              </a:ext>
            </a:extLst>
          </p:cNvPr>
          <p:cNvSpPr/>
          <p:nvPr/>
        </p:nvSpPr>
        <p:spPr>
          <a:xfrm>
            <a:off x="-1" y="7740869"/>
            <a:ext cx="7559675" cy="2950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3E9046-83E5-47D7-99E2-162B36790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50" y="377825"/>
            <a:ext cx="2167612" cy="5644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013CD3-0A7F-48FF-9796-A909905EE09B}"/>
              </a:ext>
            </a:extLst>
          </p:cNvPr>
          <p:cNvSpPr txBox="1"/>
          <p:nvPr/>
        </p:nvSpPr>
        <p:spPr>
          <a:xfrm>
            <a:off x="826775" y="1144004"/>
            <a:ext cx="5906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62626"/>
                </a:solidFill>
                <a:latin typeface="Proxima Nova" panose="02000506030000020004" pitchFamily="50" charset="0"/>
              </a:rPr>
              <a:t>ТЕХНИЧЕСКИЕ ХАРАКТЕРИСТИКИ</a:t>
            </a:r>
          </a:p>
          <a:p>
            <a:pPr algn="ctr"/>
            <a:r>
              <a:rPr lang="ru-RU" sz="1600" dirty="0">
                <a:solidFill>
                  <a:srgbClr val="EB6110"/>
                </a:solidFill>
                <a:latin typeface="Proxima Nova" panose="02000506030000020004" pitchFamily="50" charset="0"/>
              </a:rPr>
              <a:t>ГИДРОБУР</a:t>
            </a:r>
          </a:p>
        </p:txBody>
      </p:sp>
      <p:graphicFrame>
        <p:nvGraphicFramePr>
          <p:cNvPr id="6" name="Таблица 20">
            <a:extLst>
              <a:ext uri="{FF2B5EF4-FFF2-40B4-BE49-F238E27FC236}">
                <a16:creationId xmlns:a16="http://schemas.microsoft.com/office/drawing/2014/main" id="{EB571D68-A44C-4CF6-98EC-20EF1438B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95387"/>
              </p:ext>
            </p:extLst>
          </p:nvPr>
        </p:nvGraphicFramePr>
        <p:xfrm>
          <a:off x="601483" y="1859834"/>
          <a:ext cx="6356709" cy="22205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9102">
                  <a:extLst>
                    <a:ext uri="{9D8B030D-6E8A-4147-A177-3AD203B41FA5}">
                      <a16:colId xmlns:a16="http://schemas.microsoft.com/office/drawing/2014/main" val="504905564"/>
                    </a:ext>
                  </a:extLst>
                </a:gridCol>
                <a:gridCol w="4007607">
                  <a:extLst>
                    <a:ext uri="{9D8B030D-6E8A-4147-A177-3AD203B41FA5}">
                      <a16:colId xmlns:a16="http://schemas.microsoft.com/office/drawing/2014/main" val="2565487188"/>
                    </a:ext>
                  </a:extLst>
                </a:gridCol>
              </a:tblGrid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ГАБАРИТНЫЕ РАЗМЕРЫ, ММ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475х475х715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563697"/>
                  </a:ext>
                </a:extLst>
              </a:tr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ВЕС, КГ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90  +/-2 кг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973918"/>
                  </a:ext>
                </a:extLst>
              </a:tr>
              <a:tr h="46147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ТИП ШНЕКОБУРА 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S4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697812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РАБОЧЕЕ ДАВЛЕНИЕ, БАР 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160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082184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КРУТЯЩИЙ МОМЕНТ, Н/М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1880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651209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BEA9FC5-4FEB-4221-A151-547BA356B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1" y="5817476"/>
            <a:ext cx="3032480" cy="44965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0C53DA-8D0C-49D7-8EA9-63B2F8F294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11" y="6003805"/>
            <a:ext cx="3247286" cy="409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5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1C8F33-841F-4C29-90F7-21DF4C8AF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50" y="377825"/>
            <a:ext cx="2167612" cy="56448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5AB0F0-7476-4E72-858A-DA5893192CE3}"/>
              </a:ext>
            </a:extLst>
          </p:cNvPr>
          <p:cNvSpPr/>
          <p:nvPr/>
        </p:nvSpPr>
        <p:spPr>
          <a:xfrm>
            <a:off x="0" y="7767145"/>
            <a:ext cx="7559675" cy="292466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FEFA8E-0597-4714-8A09-B3664209665F}"/>
              </a:ext>
            </a:extLst>
          </p:cNvPr>
          <p:cNvSpPr txBox="1"/>
          <p:nvPr/>
        </p:nvSpPr>
        <p:spPr>
          <a:xfrm>
            <a:off x="832467" y="1422530"/>
            <a:ext cx="5906125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Proxima Nova" panose="02000506030000020004" pitchFamily="50" charset="0"/>
              </a:rPr>
              <a:t>ДЕЙСТВУЕТ</a:t>
            </a:r>
            <a:r>
              <a:rPr lang="ru-RU" sz="3600" dirty="0">
                <a:solidFill>
                  <a:srgbClr val="EB6110"/>
                </a:solidFill>
                <a:latin typeface="Proxima Nova" panose="02000506030000020004" pitchFamily="50" charset="0"/>
              </a:rPr>
              <a:t> </a:t>
            </a:r>
            <a:r>
              <a:rPr lang="ru-RU" sz="4400" dirty="0">
                <a:solidFill>
                  <a:srgbClr val="EB6110"/>
                </a:solidFill>
                <a:latin typeface="Proxima Nova" panose="02000506030000020004" pitchFamily="50" charset="0"/>
              </a:rPr>
              <a:t>СПЕЦИАЛЬНОЕ ПРЕДЛОЖЕНИЕ!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53336-D3AA-4206-AE90-0A628DC96A9D}"/>
              </a:ext>
            </a:extLst>
          </p:cNvPr>
          <p:cNvSpPr txBox="1"/>
          <p:nvPr/>
        </p:nvSpPr>
        <p:spPr>
          <a:xfrm>
            <a:off x="922458" y="3791531"/>
            <a:ext cx="5906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Proxima Nova" panose="02000506030000020004" pitchFamily="50" charset="0"/>
              </a:rPr>
              <a:t>Узнавайте подробности у менеджеров! </a:t>
            </a:r>
            <a:endParaRPr lang="ru-RU" sz="1600" dirty="0">
              <a:solidFill>
                <a:srgbClr val="EB6110"/>
              </a:solidFill>
              <a:latin typeface="Proxima Nova" panose="020005060300000200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D9F401-5B37-4B8A-AFE0-865BBCC4769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147" y="4525786"/>
            <a:ext cx="4647379" cy="584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4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85E06E-88DB-4353-8043-EA5A71A2F62D}"/>
              </a:ext>
            </a:extLst>
          </p:cNvPr>
          <p:cNvSpPr/>
          <p:nvPr/>
        </p:nvSpPr>
        <p:spPr>
          <a:xfrm>
            <a:off x="0" y="1703876"/>
            <a:ext cx="5803437" cy="2505735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37DEC-AC3C-4F5A-86F4-58BFCB02204A}"/>
              </a:ext>
            </a:extLst>
          </p:cNvPr>
          <p:cNvSpPr txBox="1"/>
          <p:nvPr/>
        </p:nvSpPr>
        <p:spPr>
          <a:xfrm>
            <a:off x="557104" y="1793801"/>
            <a:ext cx="504688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РАБОТАЯ С НАМИ, </a:t>
            </a:r>
          </a:p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ВЫ ГАРАНТИРОВАННО ПОЛУЧАЕТЕ: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AED832-5AA7-45DC-8E73-62AD5F7EFF4D}"/>
              </a:ext>
            </a:extLst>
          </p:cNvPr>
          <p:cNvSpPr txBox="1"/>
          <p:nvPr/>
        </p:nvSpPr>
        <p:spPr>
          <a:xfrm>
            <a:off x="557103" y="2420908"/>
            <a:ext cx="5246335" cy="1680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Технику напрямую от производителя по оптимальной цене 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Запчасти и расходники в наличии – всегда!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Поддержку 7 дней в неделю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Полное послепродажное обслуживание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Обучение (обслуживание и эксплуатация)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B5B66AF-A8DF-43AF-A2AB-E068D2900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2386" y="408732"/>
            <a:ext cx="3814902" cy="1000630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39E1CA3-09AC-4FAA-94D8-CEBA3C910DE4}"/>
              </a:ext>
            </a:extLst>
          </p:cNvPr>
          <p:cNvSpPr/>
          <p:nvPr/>
        </p:nvSpPr>
        <p:spPr>
          <a:xfrm>
            <a:off x="1820299" y="4926643"/>
            <a:ext cx="5739376" cy="240957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A7A0E9-AFFB-4014-83B2-50577437A001}"/>
              </a:ext>
            </a:extLst>
          </p:cNvPr>
          <p:cNvSpPr txBox="1"/>
          <p:nvPr/>
        </p:nvSpPr>
        <p:spPr>
          <a:xfrm>
            <a:off x="1873094" y="5014789"/>
            <a:ext cx="538429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ЗАВОД «СТРОЙМАТИК» (ВХОДИТ В ХОЛДИНГ СЕВЕРНЫЙ ТЕХНОПАРК) - ЭТО: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EEE14E-1762-4A50-84D7-8D3C96BDF3AA}"/>
              </a:ext>
            </a:extLst>
          </p:cNvPr>
          <p:cNvSpPr txBox="1"/>
          <p:nvPr/>
        </p:nvSpPr>
        <p:spPr>
          <a:xfrm>
            <a:off x="641181" y="7864552"/>
            <a:ext cx="522884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Мы - пионеры отрасли.  На рынке с 2015 года. Первыми </a:t>
            </a:r>
            <a:b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</a:b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в мире создали компактную сваебойную установку 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У нас собственное конструкторское бюро и полный цикл производства. Пять патентов на сваебойные установки на </a:t>
            </a:r>
            <a:r>
              <a:rPr lang="ru-RU" sz="14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высокопроходимом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шасси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Производство сертифицировано по международному стандарту качества ISO 9001-2015 компанией DQS (Германия)</a:t>
            </a:r>
            <a:r>
              <a:rPr lang="en-US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и СЕ (</a:t>
            </a:r>
            <a:r>
              <a:rPr lang="ru-RU" sz="14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Conformité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Européenne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8C3BC5-13E8-4D4E-B372-B8A791DBE880}"/>
              </a:ext>
            </a:extLst>
          </p:cNvPr>
          <p:cNvSpPr txBox="1"/>
          <p:nvPr/>
        </p:nvSpPr>
        <p:spPr>
          <a:xfrm>
            <a:off x="1873094" y="5684888"/>
            <a:ext cx="2363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17 тысяч м²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4F6F34-5768-4A31-90D4-C6D278532E3B}"/>
              </a:ext>
            </a:extLst>
          </p:cNvPr>
          <p:cNvSpPr txBox="1"/>
          <p:nvPr/>
        </p:nvSpPr>
        <p:spPr>
          <a:xfrm>
            <a:off x="3634659" y="5737978"/>
            <a:ext cx="35595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производственных и офисных площадей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F1E6559-37AF-4E00-9F1E-710370781EB1}"/>
              </a:ext>
            </a:extLst>
          </p:cNvPr>
          <p:cNvSpPr txBox="1"/>
          <p:nvPr/>
        </p:nvSpPr>
        <p:spPr>
          <a:xfrm>
            <a:off x="1873095" y="6050008"/>
            <a:ext cx="906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350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7B551E-D2A4-4206-A588-CF4A38DDF47B}"/>
              </a:ext>
            </a:extLst>
          </p:cNvPr>
          <p:cNvSpPr txBox="1"/>
          <p:nvPr/>
        </p:nvSpPr>
        <p:spPr>
          <a:xfrm>
            <a:off x="2648102" y="6092588"/>
            <a:ext cx="35595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высококвалифицированных сотрудников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6D0B00-41F7-4B21-B8F2-58E22C878BFA}"/>
              </a:ext>
            </a:extLst>
          </p:cNvPr>
          <p:cNvSpPr txBox="1"/>
          <p:nvPr/>
        </p:nvSpPr>
        <p:spPr>
          <a:xfrm>
            <a:off x="1868279" y="6436100"/>
            <a:ext cx="11981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25 лет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488ED1-316D-41F4-900B-58C87F7B0A1E}"/>
              </a:ext>
            </a:extLst>
          </p:cNvPr>
          <p:cNvSpPr txBox="1"/>
          <p:nvPr/>
        </p:nvSpPr>
        <p:spPr>
          <a:xfrm>
            <a:off x="1914428" y="6531230"/>
            <a:ext cx="510549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                      создания всемирно известной оригинальной </a:t>
            </a:r>
          </a:p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и полезной техники, оборудования и технологий в различных сферах</a:t>
            </a:r>
          </a:p>
        </p:txBody>
      </p:sp>
    </p:spTree>
    <p:extLst>
      <p:ext uri="{BB962C8B-B14F-4D97-AF65-F5344CB8AC3E}">
        <p14:creationId xmlns:p14="http://schemas.microsoft.com/office/powerpoint/2010/main" val="326447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2F57260-4C30-430C-92B4-7008CD240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59" y="377825"/>
            <a:ext cx="3200956" cy="40368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30D072-797A-46EF-A907-A06DE7CB2AE8}"/>
              </a:ext>
            </a:extLst>
          </p:cNvPr>
          <p:cNvSpPr/>
          <p:nvPr/>
        </p:nvSpPr>
        <p:spPr>
          <a:xfrm>
            <a:off x="1" y="1"/>
            <a:ext cx="7559674" cy="3939006"/>
          </a:xfrm>
          <a:prstGeom prst="rect">
            <a:avLst/>
          </a:prstGeom>
          <a:solidFill>
            <a:schemeClr val="tx1">
              <a:lumMod val="95000"/>
              <a:lumOff val="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9DAE59-7BEA-41F3-BA2A-B09004268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84274" y="1101630"/>
            <a:ext cx="4391126" cy="115177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0407A6-146E-4416-9E4B-02359EC7210F}"/>
              </a:ext>
            </a:extLst>
          </p:cNvPr>
          <p:cNvSpPr/>
          <p:nvPr/>
        </p:nvSpPr>
        <p:spPr>
          <a:xfrm>
            <a:off x="1" y="3894083"/>
            <a:ext cx="7559674" cy="337752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6">
              <a:defRPr/>
            </a:pPr>
            <a:endParaRPr lang="x-none" sz="11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F0CE6A-3A88-4CEA-B67D-8442081829EC}"/>
              </a:ext>
            </a:extLst>
          </p:cNvPr>
          <p:cNvSpPr txBox="1"/>
          <p:nvPr/>
        </p:nvSpPr>
        <p:spPr>
          <a:xfrm>
            <a:off x="590707" y="4143428"/>
            <a:ext cx="6378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6">
              <a:defRPr/>
            </a:pPr>
            <a:r>
              <a:rPr lang="ru-RU" sz="2700" dirty="0">
                <a:solidFill>
                  <a:srgbClr val="262626"/>
                </a:solidFill>
                <a:latin typeface="Proxima Nova" panose="02000506030000020004" pitchFamily="50" charset="0"/>
              </a:rPr>
              <a:t>КОНТАКТЫ ДЛЯ СВЯЗИ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52A768-7ED3-4F4F-927A-C436AA810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94" y="5077025"/>
            <a:ext cx="231056" cy="232954"/>
          </a:xfrm>
          <a:prstGeom prst="rect">
            <a:avLst/>
          </a:prstGeom>
          <a:ln>
            <a:solidFill>
              <a:srgbClr val="EB611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A78240-6899-4273-809C-F04E915DAA04}"/>
              </a:ext>
            </a:extLst>
          </p:cNvPr>
          <p:cNvSpPr txBox="1"/>
          <p:nvPr/>
        </p:nvSpPr>
        <p:spPr>
          <a:xfrm>
            <a:off x="3856674" y="5008092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chemeClr val="bg1"/>
                </a:solidFill>
                <a:latin typeface="Proxima Nova Lt" panose="02000506030000020004" pitchFamily="2" charset="0"/>
              </a:rPr>
              <a:t>8 (800) 550-15-28</a:t>
            </a:r>
            <a:endParaRPr lang="x-none" sz="1600" dirty="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8" name="TextBox 7">
            <a:hlinkClick r:id="rId6" action="ppaction://hlinkfile"/>
            <a:extLst>
              <a:ext uri="{FF2B5EF4-FFF2-40B4-BE49-F238E27FC236}">
                <a16:creationId xmlns:a16="http://schemas.microsoft.com/office/drawing/2014/main" id="{5227D0B9-DBCE-4499-B18D-AE5FD0957886}"/>
              </a:ext>
            </a:extLst>
          </p:cNvPr>
          <p:cNvSpPr txBox="1"/>
          <p:nvPr/>
        </p:nvSpPr>
        <p:spPr>
          <a:xfrm>
            <a:off x="3856674" y="5795037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>
                <a:solidFill>
                  <a:schemeClr val="bg1"/>
                </a:solidFill>
                <a:latin typeface="Proxima Nova Lt" panose="0200050603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stroimatic.com</a:t>
            </a:r>
            <a:endParaRPr lang="x-none" sz="160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889881-EE62-4599-B060-21AB2B910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552" y="6539441"/>
            <a:ext cx="361510" cy="3615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129AD4-6121-4591-AE11-0DBE9737C5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10" y="6541221"/>
            <a:ext cx="357951" cy="357951"/>
          </a:xfrm>
          <a:prstGeom prst="rect">
            <a:avLst/>
          </a:prstGeom>
        </p:spPr>
      </p:pic>
      <p:sp>
        <p:nvSpPr>
          <p:cNvPr id="11" name="TextBox 10">
            <a:hlinkClick r:id="rId10"/>
            <a:extLst>
              <a:ext uri="{FF2B5EF4-FFF2-40B4-BE49-F238E27FC236}">
                <a16:creationId xmlns:a16="http://schemas.microsoft.com/office/drawing/2014/main" id="{FAEC2AD0-8C19-40B3-BDFC-70E6D5AA2073}"/>
              </a:ext>
            </a:extLst>
          </p:cNvPr>
          <p:cNvSpPr txBox="1"/>
          <p:nvPr/>
        </p:nvSpPr>
        <p:spPr>
          <a:xfrm>
            <a:off x="4526943" y="6550919"/>
            <a:ext cx="22307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 err="1">
                <a:solidFill>
                  <a:schemeClr val="bg1"/>
                </a:solidFill>
                <a:latin typeface="Proxima Nova Lt" panose="02000506030000020004" pitchFamily="2" charset="0"/>
              </a:rPr>
              <a:t>stroimaticSGK_bot</a:t>
            </a:r>
            <a:endParaRPr lang="en-US" sz="1600" u="sng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12" name="TextBox 11">
            <a:hlinkClick r:id="rId11"/>
            <a:extLst>
              <a:ext uri="{FF2B5EF4-FFF2-40B4-BE49-F238E27FC236}">
                <a16:creationId xmlns:a16="http://schemas.microsoft.com/office/drawing/2014/main" id="{5686AD55-9FFC-4B98-9698-9F6563DCD616}"/>
              </a:ext>
            </a:extLst>
          </p:cNvPr>
          <p:cNvSpPr txBox="1"/>
          <p:nvPr/>
        </p:nvSpPr>
        <p:spPr>
          <a:xfrm>
            <a:off x="1687531" y="6550919"/>
            <a:ext cx="20923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+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7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921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130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25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51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C286EF-4368-4284-A22E-2250DFF99D22}"/>
              </a:ext>
            </a:extLst>
          </p:cNvPr>
          <p:cNvSpPr txBox="1"/>
          <p:nvPr/>
        </p:nvSpPr>
        <p:spPr>
          <a:xfrm>
            <a:off x="3856674" y="5402518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rgbClr val="FFFFFF"/>
                </a:solidFill>
                <a:latin typeface="Proxima Nova Lt" panose="02000506030000020004" pitchFamily="2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sales@stroimatic.com</a:t>
            </a:r>
            <a:endParaRPr lang="x-none" sz="1600" dirty="0">
              <a:solidFill>
                <a:srgbClr val="FFFFFF"/>
              </a:solidFill>
              <a:latin typeface="Proxima Nova Lt" panose="02000506030000020004" pitchFamily="2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24A8A4-6737-4BDC-A5CB-E19DB2AEA5E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78" y="5440317"/>
            <a:ext cx="233690" cy="2629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A04552-9297-4078-90DA-FDB4BE4F3F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3543247" y="5811309"/>
            <a:ext cx="348352" cy="3483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5AE30A6-E055-494C-BEAB-6A32515626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943" y="4914423"/>
            <a:ext cx="1341297" cy="134129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42DA07A-ED71-4731-81E2-798B6DA7DC07}"/>
              </a:ext>
            </a:extLst>
          </p:cNvPr>
          <p:cNvSpPr txBox="1"/>
          <p:nvPr/>
        </p:nvSpPr>
        <p:spPr>
          <a:xfrm>
            <a:off x="592300" y="7844134"/>
            <a:ext cx="6378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6">
              <a:defRPr/>
            </a:pPr>
            <a:r>
              <a:rPr lang="ru-RU" sz="2700" dirty="0">
                <a:solidFill>
                  <a:schemeClr val="bg1"/>
                </a:solidFill>
                <a:latin typeface="Proxima Nova" panose="02000506030000020004" pitchFamily="50" charset="0"/>
              </a:rPr>
              <a:t>СМОТРИТЕ ВИДЕООБЗОР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1BB2027-FB65-4051-99C4-83FCD1B8BCF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6" y="8611225"/>
            <a:ext cx="1440000" cy="144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846EC18-6B7D-4DD9-88CA-9570852C2D9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8" y="8611225"/>
            <a:ext cx="1440000" cy="1440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D831CC3-0CBD-492F-8A45-CAE563EB50F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788" y="861122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28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</TotalTime>
  <Words>284</Words>
  <Application>Microsoft Office PowerPoint</Application>
  <PresentationFormat>Произвольный</PresentationFormat>
  <Paragraphs>55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Proxima Nova</vt:lpstr>
      <vt:lpstr>Proxima Nova Lt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Маслова</dc:creator>
  <cp:lastModifiedBy>Евгения Маслова</cp:lastModifiedBy>
  <cp:revision>8</cp:revision>
  <dcterms:created xsi:type="dcterms:W3CDTF">2024-10-14T06:11:44Z</dcterms:created>
  <dcterms:modified xsi:type="dcterms:W3CDTF">2024-11-14T11:26:39Z</dcterms:modified>
</cp:coreProperties>
</file>