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75" r:id="rId3"/>
    <p:sldId id="276" r:id="rId4"/>
    <p:sldId id="256" r:id="rId5"/>
    <p:sldId id="278" r:id="rId6"/>
    <p:sldId id="277" r:id="rId7"/>
    <p:sldId id="265" r:id="rId8"/>
    <p:sldId id="273" r:id="rId9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4F0D"/>
    <a:srgbClr val="EB6110"/>
    <a:srgbClr val="F18900"/>
    <a:srgbClr val="E53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0" autoAdjust="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3508" y="8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202F9-5AD3-4B53-86B7-5119F0F49C4D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1A6ED-F4F4-4D6B-A95C-56D213565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4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90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04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4A2829-D336-468E-8796-919AE6166CE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42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7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9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8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6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87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0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0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0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0E2CB-70A5-4CB5-87A4-71EC68889793}" type="datetimeFigureOut">
              <a:rPr lang="ru-RU" smtClean="0"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B7393-BC69-42B9-9C38-3B0ADDA3F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3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fif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stroimatic.com" TargetMode="External"/><Relationship Id="rId13" Type="http://schemas.openxmlformats.org/officeDocument/2006/relationships/hyperlink" Target="https://wa.me/79211302551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hyperlink" Target="http://t.me/stroimaticSGK_bot" TargetMode="External"/><Relationship Id="rId17" Type="http://schemas.openxmlformats.org/officeDocument/2006/relationships/image" Target="../media/image30.jpeg"/><Relationship Id="rId2" Type="http://schemas.openxmlformats.org/officeDocument/2006/relationships/image" Target="../media/image22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5" Type="http://schemas.openxmlformats.org/officeDocument/2006/relationships/image" Target="../media/image28.png"/><Relationship Id="rId10" Type="http://schemas.openxmlformats.org/officeDocument/2006/relationships/image" Target="../media/image26.png"/><Relationship Id="rId4" Type="http://schemas.openxmlformats.org/officeDocument/2006/relationships/image" Target="../media/image24.jfif"/><Relationship Id="rId9" Type="http://schemas.openxmlformats.org/officeDocument/2006/relationships/hyperlink" Target="https://stroimatic.com/" TargetMode="External"/><Relationship Id="rId14" Type="http://schemas.openxmlformats.org/officeDocument/2006/relationships/hyperlink" Target="mailto:sales@stroimatic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21081F-26E2-48F1-A788-1AB5D162D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27" t="1168" r="16094" b="1209"/>
          <a:stretch>
            <a:fillRect/>
          </a:stretch>
        </p:blipFill>
        <p:spPr>
          <a:xfrm>
            <a:off x="0" y="-3819"/>
            <a:ext cx="6858000" cy="9147819"/>
          </a:xfrm>
          <a:custGeom>
            <a:avLst/>
            <a:gdLst>
              <a:gd name="connsiteX0" fmla="*/ 0 w 6858000"/>
              <a:gd name="connsiteY0" fmla="*/ 0 h 9147819"/>
              <a:gd name="connsiteX1" fmla="*/ 6858000 w 6858000"/>
              <a:gd name="connsiteY1" fmla="*/ 0 h 9147819"/>
              <a:gd name="connsiteX2" fmla="*/ 6858000 w 6858000"/>
              <a:gd name="connsiteY2" fmla="*/ 9147819 h 9147819"/>
              <a:gd name="connsiteX3" fmla="*/ 0 w 6858000"/>
              <a:gd name="connsiteY3" fmla="*/ 9147819 h 914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9147819">
                <a:moveTo>
                  <a:pt x="0" y="0"/>
                </a:moveTo>
                <a:lnTo>
                  <a:pt x="6858000" y="0"/>
                </a:lnTo>
                <a:lnTo>
                  <a:pt x="6858000" y="9147819"/>
                </a:lnTo>
                <a:lnTo>
                  <a:pt x="0" y="9147819"/>
                </a:ln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2340D6-C3F1-4A9F-B974-206BE72574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8" r="2009"/>
          <a:stretch/>
        </p:blipFill>
        <p:spPr>
          <a:xfrm>
            <a:off x="0" y="3137206"/>
            <a:ext cx="6858000" cy="461558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80B552-B6D4-C368-80D1-B2D2A4109A49}"/>
              </a:ext>
            </a:extLst>
          </p:cNvPr>
          <p:cNvSpPr/>
          <p:nvPr/>
        </p:nvSpPr>
        <p:spPr>
          <a:xfrm>
            <a:off x="0" y="-3819"/>
            <a:ext cx="6858000" cy="9192985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00575-D05C-11E6-AEB1-C9DA78C6C20A}"/>
              </a:ext>
            </a:extLst>
          </p:cNvPr>
          <p:cNvSpPr txBox="1"/>
          <p:nvPr/>
        </p:nvSpPr>
        <p:spPr>
          <a:xfrm>
            <a:off x="263076" y="3219756"/>
            <a:ext cx="63318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EB6110"/>
                </a:solidFill>
                <a:latin typeface="Proxima Nova" panose="02000506030000020004" pitchFamily="50" charset="0"/>
              </a:rPr>
              <a:t>КОММЕРЧЕСКОЕ ПРЕДЛОЖЕНИЕ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508EF0-3805-D55A-1F03-6FA7875FDB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31886" y="395339"/>
            <a:ext cx="1994227" cy="1263292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230DE52-3E1B-B8C9-B641-D221B988FCE2}"/>
              </a:ext>
            </a:extLst>
          </p:cNvPr>
          <p:cNvCxnSpPr>
            <a:cxnSpLocks/>
          </p:cNvCxnSpPr>
          <p:nvPr/>
        </p:nvCxnSpPr>
        <p:spPr>
          <a:xfrm flipH="1">
            <a:off x="2633967" y="6596058"/>
            <a:ext cx="1590067" cy="0"/>
          </a:xfrm>
          <a:prstGeom prst="line">
            <a:avLst/>
          </a:prstGeom>
          <a:ln w="12700">
            <a:solidFill>
              <a:srgbClr val="EB61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FFF8164-FBAE-4BEE-B281-898E56330188}"/>
              </a:ext>
            </a:extLst>
          </p:cNvPr>
          <p:cNvSpPr txBox="1"/>
          <p:nvPr/>
        </p:nvSpPr>
        <p:spPr>
          <a:xfrm>
            <a:off x="263076" y="5165755"/>
            <a:ext cx="6331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Proxima Nova" panose="02000506030000020004" pitchFamily="50" charset="0"/>
              </a:rPr>
              <a:t>ГИДРООТВАЛ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C2377F-3E8B-4BC6-8AF4-2331DB415976}"/>
              </a:ext>
            </a:extLst>
          </p:cNvPr>
          <p:cNvSpPr txBox="1"/>
          <p:nvPr/>
        </p:nvSpPr>
        <p:spPr>
          <a:xfrm>
            <a:off x="892714" y="7417468"/>
            <a:ext cx="50635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НАВЕСНОЕ ОБОРУДОВАНИЕ ДЛЯ ЭФФЕКТИВНОЙ ОЧИСТКИ ТЕРРИТОРИЙ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ОТ СНЕГА, СТРОИТЕЛЬНОГО МУСОРА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И ДРУГИХ РЫХЛЫХ И СЫПУЧИХ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4137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3FD9760-BFE7-430F-9A2D-EC4A23324758}"/>
              </a:ext>
            </a:extLst>
          </p:cNvPr>
          <p:cNvSpPr/>
          <p:nvPr/>
        </p:nvSpPr>
        <p:spPr>
          <a:xfrm>
            <a:off x="479354" y="7739858"/>
            <a:ext cx="5899292" cy="925164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B611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4AD1A2-4DE9-4F32-8A68-3934339778B4}"/>
              </a:ext>
            </a:extLst>
          </p:cNvPr>
          <p:cNvSpPr/>
          <p:nvPr/>
        </p:nvSpPr>
        <p:spPr>
          <a:xfrm>
            <a:off x="3591687" y="984184"/>
            <a:ext cx="3189752" cy="2952000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B611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5BCFDF5-1372-44E1-8C01-478EE6B2E695}"/>
              </a:ext>
            </a:extLst>
          </p:cNvPr>
          <p:cNvSpPr/>
          <p:nvPr/>
        </p:nvSpPr>
        <p:spPr>
          <a:xfrm>
            <a:off x="3591687" y="4410522"/>
            <a:ext cx="3189752" cy="2880000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B611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701B876-6352-4055-B37C-32BFB39EF203}"/>
              </a:ext>
            </a:extLst>
          </p:cNvPr>
          <p:cNvSpPr/>
          <p:nvPr/>
        </p:nvSpPr>
        <p:spPr>
          <a:xfrm>
            <a:off x="88900" y="4410522"/>
            <a:ext cx="3189752" cy="2880000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B611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52ED273-EDF2-4302-9913-2A5E65596B5A}"/>
              </a:ext>
            </a:extLst>
          </p:cNvPr>
          <p:cNvSpPr/>
          <p:nvPr/>
        </p:nvSpPr>
        <p:spPr>
          <a:xfrm>
            <a:off x="0" y="4308922"/>
            <a:ext cx="3189752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4EA55C4-5009-4CB0-9210-D8533B3E3C81}"/>
              </a:ext>
            </a:extLst>
          </p:cNvPr>
          <p:cNvSpPr/>
          <p:nvPr/>
        </p:nvSpPr>
        <p:spPr>
          <a:xfrm>
            <a:off x="3678240" y="4308922"/>
            <a:ext cx="3189752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B175D3-4F83-4DD3-B186-42CD4B8C63A7}"/>
              </a:ext>
            </a:extLst>
          </p:cNvPr>
          <p:cNvSpPr/>
          <p:nvPr/>
        </p:nvSpPr>
        <p:spPr>
          <a:xfrm>
            <a:off x="3668248" y="895350"/>
            <a:ext cx="3189752" cy="29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254DE1-FDE0-0848-B48C-A9B5A40DA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8554"/>
          </a:xfrm>
          <a:prstGeom prst="rect">
            <a:avLst/>
          </a:prstGeom>
        </p:spPr>
      </p:pic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56ECBC51-BB94-34B7-2B06-CC14FC81300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10C9E5-064C-4813-AA1A-226D77DE3646}"/>
              </a:ext>
            </a:extLst>
          </p:cNvPr>
          <p:cNvSpPr txBox="1"/>
          <p:nvPr/>
        </p:nvSpPr>
        <p:spPr>
          <a:xfrm>
            <a:off x="549205" y="7739858"/>
            <a:ext cx="57499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  <a:latin typeface="Proxima Nova" panose="02000506030000020004" pitchFamily="50" charset="0"/>
              </a:rPr>
              <a:t>Отвал подключается в штатную гидросистему вместо одного из аутригеров с помощью быстросъемных соединений</a:t>
            </a:r>
            <a:endParaRPr lang="ru-RU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5FF302-4B23-429F-B441-5F19F0664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rot="21443018">
            <a:off x="3719555" y="1250398"/>
            <a:ext cx="3168761" cy="18824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F4E4A3-1B43-49C7-8E5E-1223E9FA3D1B}"/>
              </a:ext>
            </a:extLst>
          </p:cNvPr>
          <p:cNvSpPr txBox="1"/>
          <p:nvPr/>
        </p:nvSpPr>
        <p:spPr bwMode="auto">
          <a:xfrm>
            <a:off x="3839698" y="3260130"/>
            <a:ext cx="2887081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700" dirty="0">
                <a:solidFill>
                  <a:srgbClr val="EB6110"/>
                </a:solidFill>
                <a:latin typeface="Proxima Nova" panose="02000506030000020004" pitchFamily="50" charset="0"/>
              </a:rPr>
              <a:t>СТРОЙМАТИК СГК 200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3B64E-6691-462B-B225-E02E242CA06C}"/>
              </a:ext>
            </a:extLst>
          </p:cNvPr>
          <p:cNvSpPr txBox="1"/>
          <p:nvPr/>
        </p:nvSpPr>
        <p:spPr bwMode="auto">
          <a:xfrm>
            <a:off x="140184" y="6625148"/>
            <a:ext cx="290367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700" dirty="0">
                <a:solidFill>
                  <a:srgbClr val="EB6110"/>
                </a:solidFill>
                <a:latin typeface="Proxima Nova" panose="02000506030000020004" pitchFamily="50" charset="0"/>
              </a:rPr>
              <a:t>СТРОЙМАТИК СГК 300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205D76-4175-4E99-B4A9-D5F604703833}"/>
              </a:ext>
            </a:extLst>
          </p:cNvPr>
          <p:cNvSpPr txBox="1"/>
          <p:nvPr/>
        </p:nvSpPr>
        <p:spPr bwMode="auto">
          <a:xfrm>
            <a:off x="3474861" y="6621085"/>
            <a:ext cx="355458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700" dirty="0">
                <a:solidFill>
                  <a:srgbClr val="EB6110"/>
                </a:solidFill>
                <a:latin typeface="Proxima Nova" panose="02000506030000020004" pitchFamily="50" charset="0"/>
              </a:rPr>
              <a:t>СТРОЙМАТИК СГК 320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39A6E31-968F-4DFF-BF82-986CFEF13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rot="21443018">
            <a:off x="176567" y="4445379"/>
            <a:ext cx="3249753" cy="193058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C0E0B1-1491-4F28-972D-9981BAEED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537079" y="4460071"/>
            <a:ext cx="3138057" cy="186422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AFF9FC4-A5F7-4CDA-BB3F-EBC697CF4594}"/>
              </a:ext>
            </a:extLst>
          </p:cNvPr>
          <p:cNvSpPr txBox="1"/>
          <p:nvPr/>
        </p:nvSpPr>
        <p:spPr>
          <a:xfrm>
            <a:off x="629667" y="1886537"/>
            <a:ext cx="288830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EB6110"/>
                </a:solidFill>
                <a:latin typeface="Proxima Nova" panose="02000506030000020004" pitchFamily="50" charset="0"/>
              </a:rPr>
              <a:t>УСТАНАВЛИВАЕТСЯ 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EB6110"/>
                </a:solidFill>
                <a:latin typeface="Proxima Nova" panose="02000506030000020004" pitchFamily="50" charset="0"/>
              </a:rPr>
              <a:t>НА СВАЕБОЙНЫЕ 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EB6110"/>
                </a:solidFill>
                <a:latin typeface="Proxima Nova" panose="02000506030000020004" pitchFamily="50" charset="0"/>
              </a:rPr>
              <a:t>УСТАНОВКИ</a:t>
            </a:r>
            <a:endParaRPr lang="ru-RU" sz="2000" dirty="0">
              <a:solidFill>
                <a:srgbClr val="EB6110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93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181B344-CA83-415A-B6F6-378E6F720E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3" t="39530" b="20610"/>
          <a:stretch/>
        </p:blipFill>
        <p:spPr>
          <a:xfrm>
            <a:off x="896470" y="7059707"/>
            <a:ext cx="5002306" cy="2084294"/>
          </a:xfrm>
          <a:custGeom>
            <a:avLst/>
            <a:gdLst>
              <a:gd name="connsiteX0" fmla="*/ 0 w 5002306"/>
              <a:gd name="connsiteY0" fmla="*/ 0 h 2013763"/>
              <a:gd name="connsiteX1" fmla="*/ 5002306 w 5002306"/>
              <a:gd name="connsiteY1" fmla="*/ 0 h 2013763"/>
              <a:gd name="connsiteX2" fmla="*/ 5002306 w 5002306"/>
              <a:gd name="connsiteY2" fmla="*/ 2013763 h 2013763"/>
              <a:gd name="connsiteX3" fmla="*/ 0 w 5002306"/>
              <a:gd name="connsiteY3" fmla="*/ 2013763 h 201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2306" h="2013763">
                <a:moveTo>
                  <a:pt x="0" y="0"/>
                </a:moveTo>
                <a:lnTo>
                  <a:pt x="5002306" y="0"/>
                </a:lnTo>
                <a:lnTo>
                  <a:pt x="5002306" y="2013763"/>
                </a:lnTo>
                <a:lnTo>
                  <a:pt x="0" y="2013763"/>
                </a:lnTo>
                <a:close/>
              </a:path>
            </a:pathLst>
          </a:cu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B392DD-48DC-453B-A58B-DAE1085D616A}"/>
              </a:ext>
            </a:extLst>
          </p:cNvPr>
          <p:cNvSpPr/>
          <p:nvPr/>
        </p:nvSpPr>
        <p:spPr>
          <a:xfrm>
            <a:off x="896470" y="1982151"/>
            <a:ext cx="5002306" cy="640026"/>
          </a:xfrm>
          <a:prstGeom prst="rect">
            <a:avLst/>
          </a:prstGeom>
          <a:noFill/>
          <a:ln w="19050">
            <a:solidFill>
              <a:srgbClr val="EB61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254DE1-FDE0-0848-B48C-A9B5A40DA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85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315D89-13F6-1FB1-1EEF-9C1C3CD109CB}"/>
              </a:ext>
            </a:extLst>
          </p:cNvPr>
          <p:cNvSpPr txBox="1"/>
          <p:nvPr/>
        </p:nvSpPr>
        <p:spPr>
          <a:xfrm>
            <a:off x="1114722" y="2035939"/>
            <a:ext cx="4513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 err="1">
                <a:solidFill>
                  <a:schemeClr val="bg1"/>
                </a:solidFill>
                <a:latin typeface="Proxima Nova Rg" panose="02000506030000020004" pitchFamily="2" charset="0"/>
              </a:rPr>
              <a:t>Гидроотвал</a:t>
            </a: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 является универсальным инструментом для выполнения широкого спектра задач. </a:t>
            </a:r>
          </a:p>
        </p:txBody>
      </p: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56ECBC51-BB94-34B7-2B06-CC14FC81300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655BB0-E18B-F4B9-EA74-CA3A2B291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620" y="1882947"/>
            <a:ext cx="331950" cy="38119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F10C9E5-064C-4813-AA1A-226D77DE3646}"/>
              </a:ext>
            </a:extLst>
          </p:cNvPr>
          <p:cNvSpPr txBox="1"/>
          <p:nvPr/>
        </p:nvSpPr>
        <p:spPr>
          <a:xfrm>
            <a:off x="620806" y="1275826"/>
            <a:ext cx="51111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EB6110"/>
                </a:solidFill>
                <a:latin typeface="Proxima Nova" panose="02000506030000020004" pitchFamily="50" charset="0"/>
              </a:rPr>
              <a:t>ОБЛАСТИ ПРИМЕНЕНИЯ: </a:t>
            </a:r>
            <a:endParaRPr lang="ru-RU" sz="2400" dirty="0">
              <a:solidFill>
                <a:srgbClr val="EB6110"/>
              </a:solidFill>
              <a:latin typeface="Proxima Nova Rg" panose="02000506030000020004" pitchFamily="2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1CF43D7-35BD-41BE-B1EC-054BB155F32D}"/>
              </a:ext>
            </a:extLst>
          </p:cNvPr>
          <p:cNvSpPr/>
          <p:nvPr/>
        </p:nvSpPr>
        <p:spPr>
          <a:xfrm>
            <a:off x="896470" y="2913395"/>
            <a:ext cx="5002306" cy="1066935"/>
          </a:xfrm>
          <a:prstGeom prst="rect">
            <a:avLst/>
          </a:prstGeom>
          <a:noFill/>
          <a:ln w="19050">
            <a:solidFill>
              <a:srgbClr val="EB61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5C4509-BD21-46A8-A5E2-AE14F5F0050C}"/>
              </a:ext>
            </a:extLst>
          </p:cNvPr>
          <p:cNvSpPr txBox="1"/>
          <p:nvPr/>
        </p:nvSpPr>
        <p:spPr>
          <a:xfrm>
            <a:off x="1114722" y="2967184"/>
            <a:ext cx="45136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Находит свое эффективное применение для расчистки больших территорий производственных, складских и строительных площадок от снега, мусора, перемещения сыпучих материалов.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FC1FAF-EB74-4CF8-8750-E03C9F860B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620" y="2814192"/>
            <a:ext cx="331950" cy="38119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38D923F-1457-452C-A12F-A86044602FE3}"/>
              </a:ext>
            </a:extLst>
          </p:cNvPr>
          <p:cNvSpPr/>
          <p:nvPr/>
        </p:nvSpPr>
        <p:spPr>
          <a:xfrm>
            <a:off x="896470" y="4253621"/>
            <a:ext cx="5002306" cy="851782"/>
          </a:xfrm>
          <a:prstGeom prst="rect">
            <a:avLst/>
          </a:prstGeom>
          <a:solidFill>
            <a:srgbClr val="EB6110"/>
          </a:solidFill>
          <a:ln w="19050">
            <a:solidFill>
              <a:srgbClr val="EB61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BDA3A0-2BDF-4537-AD61-A7CDBD3644F5}"/>
              </a:ext>
            </a:extLst>
          </p:cNvPr>
          <p:cNvSpPr txBox="1"/>
          <p:nvPr/>
        </p:nvSpPr>
        <p:spPr>
          <a:xfrm>
            <a:off x="1114721" y="4307409"/>
            <a:ext cx="48468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" panose="02000506030000020004" pitchFamily="50" charset="0"/>
              </a:rPr>
              <a:t>Наше оборудование избавит вас от дополнительных затрат, связанных с приобретением или арендой отдельной снегоуборочной или другой спецтехники!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903579C-5FE8-4877-AE7B-C29EFF957F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9620" y="4154417"/>
            <a:ext cx="331950" cy="381192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7B3DA57-7E5F-4E5F-A8AC-DA8A38D35687}"/>
              </a:ext>
            </a:extLst>
          </p:cNvPr>
          <p:cNvSpPr/>
          <p:nvPr/>
        </p:nvSpPr>
        <p:spPr>
          <a:xfrm>
            <a:off x="896470" y="5395564"/>
            <a:ext cx="5002306" cy="1314522"/>
          </a:xfrm>
          <a:prstGeom prst="rect">
            <a:avLst/>
          </a:prstGeom>
          <a:noFill/>
          <a:ln w="19050">
            <a:solidFill>
              <a:srgbClr val="EB61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2EF9ED-A5DB-4C13-8D32-4435ABC74EBD}"/>
              </a:ext>
            </a:extLst>
          </p:cNvPr>
          <p:cNvSpPr txBox="1"/>
          <p:nvPr/>
        </p:nvSpPr>
        <p:spPr>
          <a:xfrm>
            <a:off x="1114722" y="5449353"/>
            <a:ext cx="470785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Используя универсальный </a:t>
            </a:r>
            <a:r>
              <a:rPr lang="ru-RU" sz="1400" dirty="0" err="1">
                <a:solidFill>
                  <a:schemeClr val="bg1"/>
                </a:solidFill>
                <a:latin typeface="Proxima Nova Rg" panose="02000506030000020004" pitchFamily="2" charset="0"/>
              </a:rPr>
              <a:t>гидроотвал</a:t>
            </a: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 СТРОЙМАТИК, вы сможете с легкостью модифицировать вашу сваебойную установку и существенно сократить время и ресурсы благодаря высокой эффективности и надежности нашего навесного оборудования. 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A9578EC-B3D5-4B9C-9754-AD828F0DA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620" y="5296361"/>
            <a:ext cx="331950" cy="38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9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762C99E-7D01-454C-A8C1-04CBAD8D274A}"/>
              </a:ext>
            </a:extLst>
          </p:cNvPr>
          <p:cNvSpPr/>
          <p:nvPr/>
        </p:nvSpPr>
        <p:spPr>
          <a:xfrm>
            <a:off x="0" y="1174376"/>
            <a:ext cx="6858000" cy="52101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900">
                <a:latin typeface="Proxima Nova Lt" panose="02000506030000020004" pitchFamily="2" charset="0"/>
              </a:rPr>
              <a:t>4</a:t>
            </a:r>
            <a:endParaRPr lang="ru-RU" sz="900">
              <a:latin typeface="Proxima Nova Lt" panose="0200050603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ABEE9-D62B-4A3E-BEBC-53FFD7596172}"/>
              </a:ext>
            </a:extLst>
          </p:cNvPr>
          <p:cNvSpPr txBox="1"/>
          <p:nvPr/>
        </p:nvSpPr>
        <p:spPr>
          <a:xfrm>
            <a:off x="1281667" y="1794626"/>
            <a:ext cx="39866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EB6110"/>
                </a:solidFill>
                <a:latin typeface="Proxima Nova" panose="02000506030000020004" pitchFamily="50" charset="0"/>
              </a:rPr>
              <a:t>УНИВЕРСАЛЬНОСТЬ И СОВМЕСТИМОСТЬ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Устанавливается на сваебойные установки СГК-200, СГК-300, СГК-320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6B05C9-9BFA-4A3D-9139-9BB5E0CC8E64}"/>
              </a:ext>
            </a:extLst>
          </p:cNvPr>
          <p:cNvSpPr txBox="1"/>
          <p:nvPr/>
        </p:nvSpPr>
        <p:spPr>
          <a:xfrm>
            <a:off x="620806" y="1343064"/>
            <a:ext cx="5111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rgbClr val="EB6110"/>
                </a:solidFill>
                <a:latin typeface="Proxima Nova" panose="02000506030000020004" pitchFamily="50" charset="0"/>
              </a:rPr>
              <a:t>КЛЮЧЕВЫЕ ПРЕИМУЩЕСТВА: </a:t>
            </a:r>
            <a:endParaRPr lang="ru-RU" dirty="0">
              <a:solidFill>
                <a:srgbClr val="EB6110"/>
              </a:solidFill>
              <a:latin typeface="Proxima Nova Rg" panose="0200050603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83AAAF-B07A-46B2-96A4-9B985133748C}"/>
              </a:ext>
            </a:extLst>
          </p:cNvPr>
          <p:cNvSpPr txBox="1"/>
          <p:nvPr/>
        </p:nvSpPr>
        <p:spPr>
          <a:xfrm>
            <a:off x="1281667" y="2650755"/>
            <a:ext cx="3986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EB6110"/>
                </a:solidFill>
                <a:latin typeface="Proxima Nova" panose="02000506030000020004" pitchFamily="50" charset="0"/>
              </a:rPr>
              <a:t>УДОБСТВО В ЭКСПЛУАТАЦИИ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Прост  в использовании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9EB133-2359-43C4-9173-A14BA9EB5D94}"/>
              </a:ext>
            </a:extLst>
          </p:cNvPr>
          <p:cNvSpPr txBox="1"/>
          <p:nvPr/>
        </p:nvSpPr>
        <p:spPr>
          <a:xfrm>
            <a:off x="1281667" y="3291440"/>
            <a:ext cx="403888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EB6110"/>
                </a:solidFill>
                <a:latin typeface="Proxima Nova" panose="02000506030000020004" pitchFamily="50" charset="0"/>
              </a:rPr>
              <a:t>СНИЖЕНИЕ ЗАТРАТ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Сокращение времени и ресурсов, затрачиваемых на выполнение задач по очистке территорий благодаря эффективности и надежности </a:t>
            </a:r>
            <a:r>
              <a:rPr lang="ru-RU" sz="1400" dirty="0" err="1">
                <a:solidFill>
                  <a:schemeClr val="bg1"/>
                </a:solidFill>
                <a:latin typeface="Proxima Nova Rg" panose="02000506030000020004" pitchFamily="2" charset="0"/>
              </a:rPr>
              <a:t>гидроотвала</a:t>
            </a: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7FFB30-3A04-42F5-943B-73BD38BD4124}"/>
              </a:ext>
            </a:extLst>
          </p:cNvPr>
          <p:cNvSpPr txBox="1"/>
          <p:nvPr/>
        </p:nvSpPr>
        <p:spPr>
          <a:xfrm>
            <a:off x="1281666" y="4600284"/>
            <a:ext cx="383717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EB6110"/>
                </a:solidFill>
                <a:latin typeface="Proxima Nova" panose="02000506030000020004" pitchFamily="50" charset="0"/>
              </a:rPr>
              <a:t>СПЕЦИАЛЬНАЯ КОНСТРУКЦИЯ </a:t>
            </a:r>
          </a:p>
          <a:p>
            <a:r>
              <a:rPr lang="ru-RU" sz="1400" dirty="0">
                <a:solidFill>
                  <a:srgbClr val="EB6110"/>
                </a:solidFill>
                <a:latin typeface="Proxima Nova" panose="02000506030000020004" pitchFamily="50" charset="0"/>
              </a:rPr>
              <a:t>ДЛЯ ЭФФЕКТИВНОЙ РАБОТЫ</a:t>
            </a:r>
          </a:p>
          <a:p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Конструкция </a:t>
            </a:r>
            <a:r>
              <a:rPr lang="ru-RU" sz="1400" dirty="0" err="1">
                <a:solidFill>
                  <a:schemeClr val="bg1"/>
                </a:solidFill>
                <a:latin typeface="Proxima Nova Rg" panose="02000506030000020004" pitchFamily="2" charset="0"/>
              </a:rPr>
              <a:t>гидроотвала</a:t>
            </a:r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 обеспечивает эффективную работу и позволяет быстро справиться с нагромождением снежных масс и очисткой больших территорий от строительного мусора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4BFFD7-4489-486A-8ADF-9E4F8C24F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8" y="5996625"/>
            <a:ext cx="5397688" cy="303198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6568864-A26C-4F02-8CEF-271808DD2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34233" y="1938819"/>
            <a:ext cx="486077" cy="42921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68E87DE-855D-4479-AAF2-A7A1393200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97" y="2661934"/>
            <a:ext cx="272644" cy="42921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D5BF31A-5B24-485F-B4CB-DA5772E763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75" y="3611865"/>
            <a:ext cx="363808" cy="54774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8A0F8B9-D924-4888-AD80-BE320B27E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3" y="5229970"/>
            <a:ext cx="665533" cy="35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1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A97104-1917-4127-89BC-A1AD55FE05C2}"/>
              </a:ext>
            </a:extLst>
          </p:cNvPr>
          <p:cNvSpPr txBox="1"/>
          <p:nvPr/>
        </p:nvSpPr>
        <p:spPr>
          <a:xfrm>
            <a:off x="475938" y="1050993"/>
            <a:ext cx="5906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62626"/>
                </a:solidFill>
                <a:latin typeface="Proxima Nova" panose="02000506030000020004" pitchFamily="50" charset="0"/>
              </a:rPr>
              <a:t>ТЕХНИЧЕСКИЕ ХАРАКТЕРИСТИКИ</a:t>
            </a:r>
          </a:p>
          <a:p>
            <a:pPr algn="ctr"/>
            <a:r>
              <a:rPr lang="ru-RU" sz="1600" dirty="0">
                <a:solidFill>
                  <a:srgbClr val="EB6110"/>
                </a:solidFill>
                <a:latin typeface="Proxima Nova" panose="02000506030000020004" pitchFamily="50" charset="0"/>
              </a:rPr>
              <a:t>ГИДРООТВАЛ</a:t>
            </a:r>
          </a:p>
        </p:txBody>
      </p:sp>
      <p:graphicFrame>
        <p:nvGraphicFramePr>
          <p:cNvPr id="18" name="Таблица 20">
            <a:extLst>
              <a:ext uri="{FF2B5EF4-FFF2-40B4-BE49-F238E27FC236}">
                <a16:creationId xmlns:a16="http://schemas.microsoft.com/office/drawing/2014/main" id="{FDEA4751-DDAB-4087-A1E7-E97FB118E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055742"/>
              </p:ext>
            </p:extLst>
          </p:nvPr>
        </p:nvGraphicFramePr>
        <p:xfrm>
          <a:off x="313075" y="1962183"/>
          <a:ext cx="6356709" cy="56191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9102">
                  <a:extLst>
                    <a:ext uri="{9D8B030D-6E8A-4147-A177-3AD203B41FA5}">
                      <a16:colId xmlns:a16="http://schemas.microsoft.com/office/drawing/2014/main" val="504905564"/>
                    </a:ext>
                  </a:extLst>
                </a:gridCol>
                <a:gridCol w="4007607">
                  <a:extLst>
                    <a:ext uri="{9D8B030D-6E8A-4147-A177-3AD203B41FA5}">
                      <a16:colId xmlns:a16="http://schemas.microsoft.com/office/drawing/2014/main" val="2565487188"/>
                    </a:ext>
                  </a:extLst>
                </a:gridCol>
              </a:tblGrid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ШИРИНА ОБРАБАТЫВАЕМОЙ ПОЛОСЫ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1 600 мм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63697"/>
                  </a:ext>
                </a:extLst>
              </a:tr>
              <a:tr h="4772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ГАБАРИТНЫЕ РАЗМЕРЫ: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  <a:ea typeface="+mn-ea"/>
                        <a:cs typeface="+mn-cs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973918"/>
                  </a:ext>
                </a:extLst>
              </a:tr>
              <a:tr h="46147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ДЛИНА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4F0D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1 600 мм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697812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ШИРИНА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4F0D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760 мм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082184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ВЫСОТА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4F0D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463 мм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926634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РАБОЧАЯ СКОРОСТЬ (НЕ БОЛЕЕ)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algn="l" defTabSz="6858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3 км/ч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967230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РАБОЧИЙ УГОЛ НОЖА</a:t>
                      </a:r>
                      <a:endParaRPr lang="ru-RU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  <a:ea typeface="+mn-ea"/>
                          <a:cs typeface="+mn-cs"/>
                        </a:rPr>
                        <a:t>15 град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854965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Proxima Nova Lt" panose="02000506030000020004" pitchFamily="2" charset="0"/>
                          <a:cs typeface="Arial" panose="020B0604020202020204" pitchFamily="34" charset="0"/>
                        </a:rPr>
                        <a:t>РАБОЧИЙ УГОЛ ОТВАЛА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Proxima Nova Lt" panose="02000506030000020004" pitchFamily="2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Относительно продольной оси установки - 90 град</a:t>
                      </a:r>
                      <a:endParaRPr lang="ru-RU" dirty="0">
                        <a:solidFill>
                          <a:srgbClr val="262626"/>
                        </a:solidFill>
                        <a:effectLst/>
                        <a:latin typeface="Proxima Nova Lt" panose="02000506030000020004" pitchFamily="2" charset="0"/>
                      </a:endParaRP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463832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roxima Nova Lt" panose="02000506030000020004" pitchFamily="2" charset="0"/>
                          <a:ea typeface="+mn-ea"/>
                          <a:cs typeface="Arial" panose="020B0604020202020204" pitchFamily="34" charset="0"/>
                        </a:rPr>
                        <a:t>МАССА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roxima Nova Lt" panose="02000506030000020004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124 кг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471770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roxima Nova Lt" panose="02000506030000020004" pitchFamily="2" charset="0"/>
                          <a:ea typeface="+mn-ea"/>
                          <a:cs typeface="Arial" panose="020B0604020202020204" pitchFamily="34" charset="0"/>
                        </a:rPr>
                        <a:t>МАТЕРИАЛ НОЖА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roxima Nova Lt" panose="02000506030000020004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Сталь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022843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roxima Nova Lt" panose="02000506030000020004" pitchFamily="2" charset="0"/>
                          <a:ea typeface="+mn-ea"/>
                          <a:cs typeface="Arial" panose="020B0604020202020204" pitchFamily="34" charset="0"/>
                        </a:rPr>
                        <a:t>ФИКСАЦИЯ В РАБОЧЕМ ПОЛОЖЕНИИ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roxima Nova Lt" panose="02000506030000020004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Гидравлическая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017241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roxima Nova Lt" panose="02000506030000020004" pitchFamily="2" charset="0"/>
                          <a:ea typeface="+mn-ea"/>
                          <a:cs typeface="Arial" panose="020B0604020202020204" pitchFamily="34" charset="0"/>
                        </a:rPr>
                        <a:t>ПРЕДОХРАНЕНИЕ ПРИ НАЕЗДЕ НА ПРЕПЯТСТВИЕ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roxima Nova Lt" panose="02000506030000020004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Нет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610206"/>
                  </a:ext>
                </a:extLst>
              </a:tr>
              <a:tr h="40234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Proxima Nova Lt" panose="02000506030000020004" pitchFamily="2" charset="0"/>
                          <a:ea typeface="+mn-ea"/>
                          <a:cs typeface="Arial" panose="020B0604020202020204" pitchFamily="34" charset="0"/>
                        </a:rPr>
                        <a:t>КОПИРОВАНИЕ ПРОФИЛЯ ДОРОЖНОГО ПОЛОТНА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Proxima Nova Lt" panose="02000506030000020004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110"/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262626"/>
                          </a:solidFill>
                          <a:effectLst/>
                          <a:latin typeface="Proxima Nova Lt" panose="02000506030000020004" pitchFamily="2" charset="0"/>
                        </a:rPr>
                        <a:t>Нет </a:t>
                      </a:r>
                    </a:p>
                  </a:txBody>
                  <a:tcPr marL="63500" marR="63500" marT="63500" marB="635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743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11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D1B5DC3-0005-4362-B125-3C516D1FF623}"/>
              </a:ext>
            </a:extLst>
          </p:cNvPr>
          <p:cNvSpPr/>
          <p:nvPr/>
        </p:nvSpPr>
        <p:spPr>
          <a:xfrm flipV="1">
            <a:off x="0" y="4217894"/>
            <a:ext cx="6858000" cy="3541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287B17-DC97-4AAA-96A2-2D09CBAE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5928" y="284814"/>
            <a:ext cx="2167612" cy="564482"/>
          </a:xfrm>
          <a:prstGeom prst="rect">
            <a:avLst/>
          </a:prstGeom>
        </p:spPr>
      </p:pic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D82993E-7F63-4970-A9F9-7A1D5492D3B5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900" dirty="0">
                <a:latin typeface="Proxima Nova Lt" panose="02000506030000020004" pitchFamily="2" charset="0"/>
              </a:rPr>
              <a:t>6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917DB4-ECBD-482C-A310-5270618CC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45"/>
          <a:stretch/>
        </p:blipFill>
        <p:spPr>
          <a:xfrm>
            <a:off x="-1" y="4565437"/>
            <a:ext cx="6858000" cy="4578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2FE353-4D46-4FD0-9430-091D01F7D333}"/>
              </a:ext>
            </a:extLst>
          </p:cNvPr>
          <p:cNvSpPr txBox="1"/>
          <p:nvPr/>
        </p:nvSpPr>
        <p:spPr>
          <a:xfrm>
            <a:off x="336175" y="1143504"/>
            <a:ext cx="618565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Proxima Nova" panose="02000506030000020004" pitchFamily="50" charset="0"/>
              </a:rPr>
              <a:t>ДЕЙСТВУЕТ</a:t>
            </a:r>
            <a:r>
              <a:rPr lang="ru-RU" sz="2400" dirty="0">
                <a:solidFill>
                  <a:srgbClr val="EB6110"/>
                </a:solidFill>
                <a:latin typeface="Proxima Nova" panose="02000506030000020004" pitchFamily="50" charset="0"/>
              </a:rPr>
              <a:t> </a:t>
            </a:r>
          </a:p>
          <a:p>
            <a:pPr algn="ctr"/>
            <a:r>
              <a:rPr lang="ru-RU" sz="2800" dirty="0">
                <a:solidFill>
                  <a:srgbClr val="EB6110"/>
                </a:solidFill>
                <a:latin typeface="Proxima Nova" panose="02000506030000020004" pitchFamily="50" charset="0"/>
              </a:rPr>
              <a:t>СПЕЦИАЛЬНОЕ ПРЕДЛОЖЕНИЕ!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549C92-01D0-490F-93C2-ED7E7FF29F21}"/>
              </a:ext>
            </a:extLst>
          </p:cNvPr>
          <p:cNvSpPr txBox="1"/>
          <p:nvPr/>
        </p:nvSpPr>
        <p:spPr>
          <a:xfrm>
            <a:off x="565928" y="3754552"/>
            <a:ext cx="5906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Proxima Nova" panose="02000506030000020004" pitchFamily="50" charset="0"/>
              </a:rPr>
              <a:t>Узнавайте подробности у менеджеров! </a:t>
            </a:r>
            <a:endParaRPr lang="ru-RU" sz="1600" dirty="0">
              <a:solidFill>
                <a:srgbClr val="EB6110"/>
              </a:solidFill>
              <a:latin typeface="Proxima Nova" panose="02000506030000020004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E7F521-0449-4898-9A17-3E9C6A3F6A79}"/>
              </a:ext>
            </a:extLst>
          </p:cNvPr>
          <p:cNvSpPr txBox="1"/>
          <p:nvPr/>
        </p:nvSpPr>
        <p:spPr>
          <a:xfrm>
            <a:off x="336175" y="2449028"/>
            <a:ext cx="618565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Proxima Nova" panose="02000506030000020004" pitchFamily="50" charset="0"/>
              </a:rPr>
              <a:t>Цена до 30 ноября 2024 года</a:t>
            </a:r>
            <a:endParaRPr lang="ru-RU" sz="2400" dirty="0">
              <a:solidFill>
                <a:srgbClr val="EB6110"/>
              </a:solidFill>
              <a:latin typeface="Proxima Nova" panose="02000506030000020004" pitchFamily="50" charset="0"/>
            </a:endParaRPr>
          </a:p>
          <a:p>
            <a:pPr algn="ctr"/>
            <a:r>
              <a:rPr lang="ru-RU" sz="2800" dirty="0">
                <a:solidFill>
                  <a:srgbClr val="EB6110"/>
                </a:solidFill>
                <a:latin typeface="Proxima Nova" panose="02000506030000020004" pitchFamily="50" charset="0"/>
              </a:rPr>
              <a:t>ВСЕГО 239 тыс. рублей! </a:t>
            </a:r>
          </a:p>
        </p:txBody>
      </p:sp>
    </p:spTree>
    <p:extLst>
      <p:ext uri="{BB962C8B-B14F-4D97-AF65-F5344CB8AC3E}">
        <p14:creationId xmlns:p14="http://schemas.microsoft.com/office/powerpoint/2010/main" val="375057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3ECF23-553A-E866-C911-229AA9BAFD6A}"/>
              </a:ext>
            </a:extLst>
          </p:cNvPr>
          <p:cNvSpPr/>
          <p:nvPr/>
        </p:nvSpPr>
        <p:spPr>
          <a:xfrm>
            <a:off x="-1" y="1419881"/>
            <a:ext cx="5314951" cy="2313917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7F7BBF-2EE3-385F-A828-D6456E2E8130}"/>
              </a:ext>
            </a:extLst>
          </p:cNvPr>
          <p:cNvSpPr/>
          <p:nvPr/>
        </p:nvSpPr>
        <p:spPr>
          <a:xfrm>
            <a:off x="1420906" y="4097340"/>
            <a:ext cx="5437094" cy="221829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ADDB6B-8E6C-4AE5-715D-A0E5283D6A4E}"/>
              </a:ext>
            </a:extLst>
          </p:cNvPr>
          <p:cNvSpPr txBox="1"/>
          <p:nvPr/>
        </p:nvSpPr>
        <p:spPr>
          <a:xfrm>
            <a:off x="268066" y="1509805"/>
            <a:ext cx="50468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РАБОТАЯ С НАМИ, </a:t>
            </a:r>
          </a:p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ВЫ ГАРАНТИРОВАННО ПОЛУЧАЕТЕ: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6A5421-0B1B-275C-1EF2-DB189190FE6C}"/>
              </a:ext>
            </a:extLst>
          </p:cNvPr>
          <p:cNvSpPr txBox="1"/>
          <p:nvPr/>
        </p:nvSpPr>
        <p:spPr>
          <a:xfrm>
            <a:off x="268065" y="2136912"/>
            <a:ext cx="4850035" cy="1453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Технику напрямую от производителя по оптимальной цене 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Запчасти и расходники в наличии – всегда!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Поддержку 7 дней в неделю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Полное послепродажное обслуживание</a:t>
            </a:r>
          </a:p>
          <a:p>
            <a:pPr marL="160736" indent="-160736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Обучение (обслуживание и эксплуатация)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B20EFA-2F99-A38F-C7F3-A4C061443F14}"/>
              </a:ext>
            </a:extLst>
          </p:cNvPr>
          <p:cNvSpPr txBox="1"/>
          <p:nvPr/>
        </p:nvSpPr>
        <p:spPr>
          <a:xfrm>
            <a:off x="1473701" y="4185486"/>
            <a:ext cx="538429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rgbClr val="262626"/>
                </a:solidFill>
                <a:latin typeface="Proxima Nova" panose="02000506030000020004" pitchFamily="50" charset="0"/>
              </a:rPr>
              <a:t>ЗАВОД «СТРОЙМАТИК» (ВХОДИТ В ХОЛДИНГ СЕВЕРНЫЙ ТЕХНОПАРК) - ЭТО: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7AF5F8-03A6-A453-69FF-A0029076DECB}"/>
              </a:ext>
            </a:extLst>
          </p:cNvPr>
          <p:cNvSpPr txBox="1"/>
          <p:nvPr/>
        </p:nvSpPr>
        <p:spPr>
          <a:xfrm>
            <a:off x="268064" y="6653291"/>
            <a:ext cx="46535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Мы - пионеры отрасли.  На рынке с 2015 года. Первыми </a:t>
            </a:r>
            <a:b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</a:b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в мире создали компактную сваебойную установку 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У нас собственное конструкторское бюро и полный цикл производства. Пять патентов на сваебойные установки на 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высокопроходимом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шасси</a:t>
            </a:r>
          </a:p>
          <a:p>
            <a:pPr marL="160736" indent="-160736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bg1"/>
              </a:solidFill>
              <a:latin typeface="Proxima Nova Lt" panose="02000506030000020004" pitchFamily="2" charset="0"/>
            </a:endParaRPr>
          </a:p>
          <a:p>
            <a:pPr marL="160736" indent="-160736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Производство сертифицировано по международному стандарту качества ISO 9001-2015 компанией DQS (Германия)</a:t>
            </a:r>
            <a:r>
              <a:rPr lang="en-US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и СЕ (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Conformité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Proxima Nova Lt" panose="02000506030000020004" pitchFamily="2" charset="0"/>
              </a:rPr>
              <a:t>Européenne</a:t>
            </a:r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)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4E81B0-4CA5-8A55-A271-98C837AC0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8709" y="284814"/>
            <a:ext cx="2167612" cy="568554"/>
          </a:xfrm>
          <a:prstGeom prst="rect">
            <a:avLst/>
          </a:prstGeom>
        </p:spPr>
      </p:pic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FD2A5EEE-D80A-1B24-63A7-6C9DD11DB7AE}"/>
              </a:ext>
            </a:extLst>
          </p:cNvPr>
          <p:cNvSpPr/>
          <p:nvPr/>
        </p:nvSpPr>
        <p:spPr>
          <a:xfrm rot="16200000">
            <a:off x="140070" y="111809"/>
            <a:ext cx="185820" cy="160190"/>
          </a:xfrm>
          <a:prstGeom prst="hexagon">
            <a:avLst/>
          </a:prstGeom>
          <a:solidFill>
            <a:srgbClr val="EB6110"/>
          </a:solidFill>
          <a:ln w="0">
            <a:solidFill>
              <a:srgbClr val="EB61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900">
                <a:latin typeface="Proxima Nova Lt" panose="02000506030000020004" pitchFamily="2" charset="0"/>
              </a:rPr>
              <a:t>6</a:t>
            </a:r>
            <a:endParaRPr lang="ru-RU" sz="900">
              <a:latin typeface="Proxima Nova Lt" panose="0200050603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331AB-6F37-4A77-8419-A4B5531C9A86}"/>
              </a:ext>
            </a:extLst>
          </p:cNvPr>
          <p:cNvSpPr txBox="1"/>
          <p:nvPr/>
        </p:nvSpPr>
        <p:spPr>
          <a:xfrm>
            <a:off x="1473701" y="4855585"/>
            <a:ext cx="23631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17 тысяч м²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BE2B8A-5FC9-4DA4-9F86-413870B8E21B}"/>
              </a:ext>
            </a:extLst>
          </p:cNvPr>
          <p:cNvSpPr txBox="1"/>
          <p:nvPr/>
        </p:nvSpPr>
        <p:spPr>
          <a:xfrm>
            <a:off x="3204786" y="4950715"/>
            <a:ext cx="31027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производственных и офисных площадей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5557B0-8B28-49FC-964B-B0DA45CBF5BF}"/>
              </a:ext>
            </a:extLst>
          </p:cNvPr>
          <p:cNvSpPr txBox="1"/>
          <p:nvPr/>
        </p:nvSpPr>
        <p:spPr>
          <a:xfrm>
            <a:off x="1473702" y="5220705"/>
            <a:ext cx="906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350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DF1084-BC44-4140-8DD1-BA7EDF77BC5C}"/>
              </a:ext>
            </a:extLst>
          </p:cNvPr>
          <p:cNvSpPr txBox="1"/>
          <p:nvPr/>
        </p:nvSpPr>
        <p:spPr>
          <a:xfrm>
            <a:off x="2248709" y="5315835"/>
            <a:ext cx="31027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высококвалифицированных сотрудников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64E424-54E6-40A9-8A80-E0F53608FBB5}"/>
              </a:ext>
            </a:extLst>
          </p:cNvPr>
          <p:cNvSpPr txBox="1"/>
          <p:nvPr/>
        </p:nvSpPr>
        <p:spPr>
          <a:xfrm>
            <a:off x="1468886" y="5606797"/>
            <a:ext cx="1198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50" charset="0"/>
              </a:rPr>
              <a:t>&gt; 25 лет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2B2A10-7AAE-4C18-B32B-48DD748FFED0}"/>
              </a:ext>
            </a:extLst>
          </p:cNvPr>
          <p:cNvSpPr txBox="1"/>
          <p:nvPr/>
        </p:nvSpPr>
        <p:spPr>
          <a:xfrm>
            <a:off x="1515035" y="5701927"/>
            <a:ext cx="50650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Proxima Nova Lt" panose="02000506030000020004" pitchFamily="2" charset="0"/>
              </a:rPr>
              <a:t>                           создания всемирно известной оригинальной и полезной техники, оборудования и технологий в различных сферах</a:t>
            </a:r>
          </a:p>
        </p:txBody>
      </p:sp>
    </p:spTree>
    <p:extLst>
      <p:ext uri="{BB962C8B-B14F-4D97-AF65-F5344CB8AC3E}">
        <p14:creationId xmlns:p14="http://schemas.microsoft.com/office/powerpoint/2010/main" val="308969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D08575-6414-4211-8DF6-2EE41AC39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601" y="7376917"/>
            <a:ext cx="1341296" cy="13412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5116FFA-2DE7-4D38-8520-DCC96AE4D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02" y="7376916"/>
            <a:ext cx="1341295" cy="13412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E02D26-7186-4AA5-BADD-985A4076DD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5" t="23246" r="16504" b="22"/>
          <a:stretch/>
        </p:blipFill>
        <p:spPr>
          <a:xfrm>
            <a:off x="0" y="0"/>
            <a:ext cx="6858000" cy="394702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DC7196-7F14-551E-851B-9B209EC0D4FA}"/>
              </a:ext>
            </a:extLst>
          </p:cNvPr>
          <p:cNvSpPr/>
          <p:nvPr/>
        </p:nvSpPr>
        <p:spPr>
          <a:xfrm>
            <a:off x="0" y="245"/>
            <a:ext cx="6858000" cy="560424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556DCA-9EFC-351A-DEC9-D73AA8D2E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3438" y="1060505"/>
            <a:ext cx="4391126" cy="115177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FA67B1D-77E5-45B0-8EAB-BBA1E2E67AB9}"/>
              </a:ext>
            </a:extLst>
          </p:cNvPr>
          <p:cNvSpPr/>
          <p:nvPr/>
        </p:nvSpPr>
        <p:spPr>
          <a:xfrm>
            <a:off x="0" y="3331573"/>
            <a:ext cx="6858000" cy="3078192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6">
              <a:defRPr/>
            </a:pPr>
            <a:endParaRPr lang="x-none" sz="11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AF37B3-F07B-46FD-B62A-1D93D5085AA7}"/>
              </a:ext>
            </a:extLst>
          </p:cNvPr>
          <p:cNvSpPr txBox="1"/>
          <p:nvPr/>
        </p:nvSpPr>
        <p:spPr>
          <a:xfrm>
            <a:off x="239869" y="3431250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rgbClr val="262626"/>
                </a:solidFill>
                <a:latin typeface="Proxima Nova" panose="02000506030000020004" pitchFamily="50" charset="0"/>
              </a:rPr>
              <a:t>КОНТАКТЫ ДЛЯ СВЯЗИ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5239A1C-1427-4274-86DE-60208764E3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56" y="4364847"/>
            <a:ext cx="231056" cy="232954"/>
          </a:xfrm>
          <a:prstGeom prst="rect">
            <a:avLst/>
          </a:prstGeom>
          <a:ln>
            <a:solidFill>
              <a:srgbClr val="EB6110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5273E5-A281-4A05-A14C-CC89399C6DF8}"/>
              </a:ext>
            </a:extLst>
          </p:cNvPr>
          <p:cNvSpPr txBox="1"/>
          <p:nvPr/>
        </p:nvSpPr>
        <p:spPr>
          <a:xfrm>
            <a:off x="3505836" y="4295914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chemeClr val="bg1"/>
                </a:solidFill>
                <a:latin typeface="Proxima Nova Lt" panose="02000506030000020004" pitchFamily="2" charset="0"/>
              </a:rPr>
              <a:t>8 (800) 550-15-28</a:t>
            </a:r>
            <a:endParaRPr lang="x-none" sz="1600" dirty="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22" name="TextBox 21">
            <a:hlinkClick r:id="rId8" action="ppaction://hlinkfile"/>
            <a:extLst>
              <a:ext uri="{FF2B5EF4-FFF2-40B4-BE49-F238E27FC236}">
                <a16:creationId xmlns:a16="http://schemas.microsoft.com/office/drawing/2014/main" id="{2EE40249-3B56-4A02-A03E-8DC91FF87615}"/>
              </a:ext>
            </a:extLst>
          </p:cNvPr>
          <p:cNvSpPr txBox="1"/>
          <p:nvPr/>
        </p:nvSpPr>
        <p:spPr>
          <a:xfrm>
            <a:off x="3505836" y="5082859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>
                <a:solidFill>
                  <a:schemeClr val="bg1"/>
                </a:solidFill>
                <a:latin typeface="Proxima Nova Lt" panose="02000506030000020004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stroimatic.com</a:t>
            </a:r>
            <a:endParaRPr lang="x-none" sz="1600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7675B3-98DB-4702-932E-1E824FC835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14" y="5827263"/>
            <a:ext cx="361510" cy="36151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22A9FEC-9814-446D-B24D-D42B6DF818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72" y="5829043"/>
            <a:ext cx="357951" cy="357951"/>
          </a:xfrm>
          <a:prstGeom prst="rect">
            <a:avLst/>
          </a:prstGeom>
        </p:spPr>
      </p:pic>
      <p:sp>
        <p:nvSpPr>
          <p:cNvPr id="25" name="TextBox 24">
            <a:hlinkClick r:id="rId12"/>
            <a:extLst>
              <a:ext uri="{FF2B5EF4-FFF2-40B4-BE49-F238E27FC236}">
                <a16:creationId xmlns:a16="http://schemas.microsoft.com/office/drawing/2014/main" id="{5482A021-B6F8-4E46-93D6-B61435DE7DF1}"/>
              </a:ext>
            </a:extLst>
          </p:cNvPr>
          <p:cNvSpPr txBox="1"/>
          <p:nvPr/>
        </p:nvSpPr>
        <p:spPr>
          <a:xfrm>
            <a:off x="4176105" y="5838741"/>
            <a:ext cx="22307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 err="1">
                <a:solidFill>
                  <a:schemeClr val="bg1"/>
                </a:solidFill>
                <a:latin typeface="Proxima Nova Lt" panose="02000506030000020004" pitchFamily="2" charset="0"/>
              </a:rPr>
              <a:t>stroimaticSGK_bot</a:t>
            </a:r>
            <a:endParaRPr lang="en-US" sz="1600" u="sng">
              <a:solidFill>
                <a:schemeClr val="bg1"/>
              </a:solidFill>
              <a:latin typeface="Proxima Nova Lt" panose="02000506030000020004" pitchFamily="2" charset="0"/>
            </a:endParaRPr>
          </a:p>
        </p:txBody>
      </p:sp>
      <p:sp>
        <p:nvSpPr>
          <p:cNvPr id="26" name="TextBox 25">
            <a:hlinkClick r:id="rId13"/>
            <a:extLst>
              <a:ext uri="{FF2B5EF4-FFF2-40B4-BE49-F238E27FC236}">
                <a16:creationId xmlns:a16="http://schemas.microsoft.com/office/drawing/2014/main" id="{C20232D9-4715-40C4-9047-7179DD8B477D}"/>
              </a:ext>
            </a:extLst>
          </p:cNvPr>
          <p:cNvSpPr txBox="1"/>
          <p:nvPr/>
        </p:nvSpPr>
        <p:spPr>
          <a:xfrm>
            <a:off x="1336693" y="5838741"/>
            <a:ext cx="2092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+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7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921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 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130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25</a:t>
            </a:r>
            <a:r>
              <a:rPr lang="en-US" sz="1600" u="sng">
                <a:solidFill>
                  <a:schemeClr val="bg1"/>
                </a:solidFill>
                <a:latin typeface="Proxima Nova Lt" panose="02000506030000020004" pitchFamily="2" charset="0"/>
              </a:rPr>
              <a:t>-</a:t>
            </a:r>
            <a:r>
              <a:rPr lang="x-none" sz="1600" u="sng">
                <a:solidFill>
                  <a:schemeClr val="bg1"/>
                </a:solidFill>
                <a:latin typeface="Proxima Nova Lt" panose="02000506030000020004" pitchFamily="2" charset="0"/>
              </a:rPr>
              <a:t>51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D2E683-B2CF-4811-8BDE-C3BD999D73EA}"/>
              </a:ext>
            </a:extLst>
          </p:cNvPr>
          <p:cNvSpPr txBox="1"/>
          <p:nvPr/>
        </p:nvSpPr>
        <p:spPr>
          <a:xfrm>
            <a:off x="3505836" y="4690340"/>
            <a:ext cx="252920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en-US" sz="1600" dirty="0">
                <a:solidFill>
                  <a:srgbClr val="FFFFFF"/>
                </a:solidFill>
                <a:latin typeface="Proxima Nova Lt" panose="02000506030000020004" pitchFamily="2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sales@stroimatic.com</a:t>
            </a:r>
            <a:endParaRPr lang="x-none" sz="1600" dirty="0">
              <a:solidFill>
                <a:srgbClr val="FFFFFF"/>
              </a:solidFill>
              <a:latin typeface="Proxima Nova Lt" panose="02000506030000020004" pitchFamily="2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755CF26-89BA-4567-9AA0-22281BE1E16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40" y="4728139"/>
            <a:ext cx="233690" cy="26295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5763BBC-33D9-4AFB-ADE5-4C7295910CE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3192409" y="5099131"/>
            <a:ext cx="348352" cy="34835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DC8B5F1-8138-476D-B05B-4260FDF9194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05" y="4202245"/>
            <a:ext cx="1341297" cy="134129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8D5CCB2-4637-4E3C-A580-BAE549ED1F22}"/>
              </a:ext>
            </a:extLst>
          </p:cNvPr>
          <p:cNvSpPr txBox="1"/>
          <p:nvPr/>
        </p:nvSpPr>
        <p:spPr>
          <a:xfrm>
            <a:off x="239868" y="6660214"/>
            <a:ext cx="6378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6">
              <a:defRPr/>
            </a:pPr>
            <a:r>
              <a:rPr lang="ru-RU" sz="2700" dirty="0">
                <a:solidFill>
                  <a:schemeClr val="bg1"/>
                </a:solidFill>
                <a:latin typeface="Proxima Nova" panose="02000506030000020004" pitchFamily="50" charset="0"/>
              </a:rPr>
              <a:t>СМОТРИТЕ ВИДЕООБЗОР</a:t>
            </a:r>
          </a:p>
        </p:txBody>
      </p:sp>
    </p:spTree>
    <p:extLst>
      <p:ext uri="{BB962C8B-B14F-4D97-AF65-F5344CB8AC3E}">
        <p14:creationId xmlns:p14="http://schemas.microsoft.com/office/powerpoint/2010/main" val="1727627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2436</TotalTime>
  <Words>415</Words>
  <Application>Microsoft Office PowerPoint</Application>
  <PresentationFormat>Экран (4:3)</PresentationFormat>
  <Paragraphs>94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Proxima Nova</vt:lpstr>
      <vt:lpstr>Proxima Nova Lt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Маслова</dc:creator>
  <cp:lastModifiedBy>Евгения Маслова</cp:lastModifiedBy>
  <cp:revision>32</cp:revision>
  <dcterms:created xsi:type="dcterms:W3CDTF">2024-09-03T10:24:34Z</dcterms:created>
  <dcterms:modified xsi:type="dcterms:W3CDTF">2024-11-11T06:27:07Z</dcterms:modified>
</cp:coreProperties>
</file>