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59" r:id="rId4"/>
    <p:sldId id="263" r:id="rId5"/>
    <p:sldId id="260" r:id="rId6"/>
    <p:sldId id="261" r:id="rId7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381" userDrawn="1">
          <p15:clr>
            <a:srgbClr val="A4A3A4"/>
          </p15:clr>
        </p15:guide>
        <p15:guide id="3" orient="horz" pos="238" userDrawn="1">
          <p15:clr>
            <a:srgbClr val="A4A3A4"/>
          </p15:clr>
        </p15:guide>
        <p15:guide id="4" orient="horz" pos="6497" userDrawn="1">
          <p15:clr>
            <a:srgbClr val="A4A3A4"/>
          </p15:clr>
        </p15:guide>
        <p15:guide id="5" pos="340" userDrawn="1">
          <p15:clr>
            <a:srgbClr val="A4A3A4"/>
          </p15:clr>
        </p15:guide>
        <p15:guide id="6" pos="442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61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50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3872" y="1632"/>
      </p:cViewPr>
      <p:guideLst>
        <p:guide pos="2381"/>
        <p:guide orient="horz" pos="238"/>
        <p:guide orient="horz" pos="6497"/>
        <p:guide pos="340"/>
        <p:guide pos="442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40F5-944B-4421-99D0-CFDCD31A66D9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F66B-58A7-42FA-931F-C2D6CDB82D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124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40F5-944B-4421-99D0-CFDCD31A66D9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F66B-58A7-42FA-931F-C2D6CDB82D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896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40F5-944B-4421-99D0-CFDCD31A66D9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F66B-58A7-42FA-931F-C2D6CDB82D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366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40F5-944B-4421-99D0-CFDCD31A66D9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F66B-58A7-42FA-931F-C2D6CDB82D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899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40F5-944B-4421-99D0-CFDCD31A66D9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F66B-58A7-42FA-931F-C2D6CDB82D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519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40F5-944B-4421-99D0-CFDCD31A66D9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F66B-58A7-42FA-931F-C2D6CDB82D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601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40F5-944B-4421-99D0-CFDCD31A66D9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F66B-58A7-42FA-931F-C2D6CDB82D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899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40F5-944B-4421-99D0-CFDCD31A66D9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F66B-58A7-42FA-931F-C2D6CDB82D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01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40F5-944B-4421-99D0-CFDCD31A66D9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F66B-58A7-42FA-931F-C2D6CDB82D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178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40F5-944B-4421-99D0-CFDCD31A66D9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F66B-58A7-42FA-931F-C2D6CDB82D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665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40F5-944B-4421-99D0-CFDCD31A66D9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F66B-58A7-42FA-931F-C2D6CDB82D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833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640F5-944B-4421-99D0-CFDCD31A66D9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0F66B-58A7-42FA-931F-C2D6CDB82D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168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9.png"/><Relationship Id="rId3" Type="http://schemas.openxmlformats.org/officeDocument/2006/relationships/image" Target="../media/image5.png"/><Relationship Id="rId7" Type="http://schemas.openxmlformats.org/officeDocument/2006/relationships/hyperlink" Target="https://stroimatic.com/" TargetMode="External"/><Relationship Id="rId12" Type="http://schemas.openxmlformats.org/officeDocument/2006/relationships/hyperlink" Target="mailto:sales@stroimatic.com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hyperlink" Target="stroimatic.com" TargetMode="External"/><Relationship Id="rId11" Type="http://schemas.openxmlformats.org/officeDocument/2006/relationships/hyperlink" Target="https://wa.me/79211302551" TargetMode="External"/><Relationship Id="rId5" Type="http://schemas.openxmlformats.org/officeDocument/2006/relationships/image" Target="../media/image16.png"/><Relationship Id="rId15" Type="http://schemas.openxmlformats.org/officeDocument/2006/relationships/image" Target="../media/image21.jpeg"/><Relationship Id="rId10" Type="http://schemas.openxmlformats.org/officeDocument/2006/relationships/hyperlink" Target="http://t.me/stroimaticSGK_bot" TargetMode="External"/><Relationship Id="rId4" Type="http://schemas.openxmlformats.org/officeDocument/2006/relationships/image" Target="../media/image6.svg"/><Relationship Id="rId9" Type="http://schemas.openxmlformats.org/officeDocument/2006/relationships/image" Target="../media/image18.png"/><Relationship Id="rId1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7C09765-E876-4D25-A838-6FE0B56427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0000"/>
                    </a14:imgEffect>
                    <a14:imgEffect>
                      <a14:brightnessContrast bright="-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007" t="9336" r="28523" b="2685"/>
          <a:stretch/>
        </p:blipFill>
        <p:spPr>
          <a:xfrm>
            <a:off x="0" y="0"/>
            <a:ext cx="7559675" cy="1069181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6D072D2-E56C-4A4B-908A-95B628B7F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98" y="4646978"/>
            <a:ext cx="6461327" cy="3597263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9DE0A49-3EFC-4129-9ED4-BF9514E46658}"/>
              </a:ext>
            </a:extLst>
          </p:cNvPr>
          <p:cNvSpPr/>
          <p:nvPr/>
        </p:nvSpPr>
        <p:spPr>
          <a:xfrm>
            <a:off x="7508" y="-1"/>
            <a:ext cx="7563506" cy="10691813"/>
          </a:xfrm>
          <a:prstGeom prst="rect">
            <a:avLst/>
          </a:prstGeom>
          <a:solidFill>
            <a:schemeClr val="tx1">
              <a:lumMod val="95000"/>
              <a:lumOff val="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B550D0-00E3-442A-B9E8-10E920DC82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82062" y="436009"/>
            <a:ext cx="2199380" cy="1393251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B8467A33-D049-4ED2-856B-3D3F63BD1D76}"/>
              </a:ext>
            </a:extLst>
          </p:cNvPr>
          <p:cNvCxnSpPr>
            <a:cxnSpLocks/>
          </p:cNvCxnSpPr>
          <p:nvPr/>
        </p:nvCxnSpPr>
        <p:spPr>
          <a:xfrm flipH="1">
            <a:off x="2357838" y="9044209"/>
            <a:ext cx="2844000" cy="0"/>
          </a:xfrm>
          <a:prstGeom prst="line">
            <a:avLst/>
          </a:prstGeom>
          <a:ln w="12700">
            <a:solidFill>
              <a:srgbClr val="EB61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96889C5-47C4-4B11-B98C-07D784064E41}"/>
              </a:ext>
            </a:extLst>
          </p:cNvPr>
          <p:cNvSpPr txBox="1"/>
          <p:nvPr/>
        </p:nvSpPr>
        <p:spPr>
          <a:xfrm>
            <a:off x="683365" y="9366397"/>
            <a:ext cx="61966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Proxima Nova" panose="02000506030000020004" pitchFamily="50" charset="0"/>
              </a:rPr>
              <a:t>РАСШИРЯЕТ ФУНКЦИОНАЛЬНОСТЬ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Proxima Nova" panose="02000506030000020004" pitchFamily="50" charset="0"/>
              </a:rPr>
              <a:t>ВАШЕЙ СВАЕБОЙНОЙ ТЕХНИКИ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07BEA2-7D73-4CE7-82C0-3A65B4B14A2C}"/>
              </a:ext>
            </a:extLst>
          </p:cNvPr>
          <p:cNvSpPr txBox="1"/>
          <p:nvPr/>
        </p:nvSpPr>
        <p:spPr>
          <a:xfrm>
            <a:off x="690919" y="8145538"/>
            <a:ext cx="61966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Proxima Nova" panose="02000506030000020004" pitchFamily="50" charset="0"/>
              </a:rPr>
              <a:t>ДОПОЛНИТЕЛЬНОЕ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Proxima Nova" panose="02000506030000020004" pitchFamily="50" charset="0"/>
              </a:rPr>
              <a:t>НАВЕСНОЕ ОБОРУДОВАНИЕ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09CB3B-ED82-4A71-99EA-956C2B50CD82}"/>
              </a:ext>
            </a:extLst>
          </p:cNvPr>
          <p:cNvSpPr txBox="1"/>
          <p:nvPr/>
        </p:nvSpPr>
        <p:spPr>
          <a:xfrm>
            <a:off x="289992" y="2734246"/>
            <a:ext cx="697969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rgbClr val="EB6110"/>
                </a:solidFill>
                <a:latin typeface="Proxima Nova" panose="02000506030000020004" pitchFamily="50" charset="0"/>
              </a:rPr>
              <a:t>КОММЕРЧЕСКОЕ ПРЕДЛОЖЕНИЕ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42D550-232D-4039-84D0-FEE8A7CD9968}"/>
              </a:ext>
            </a:extLst>
          </p:cNvPr>
          <p:cNvSpPr txBox="1"/>
          <p:nvPr/>
        </p:nvSpPr>
        <p:spPr>
          <a:xfrm>
            <a:off x="484583" y="4566416"/>
            <a:ext cx="659050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Proxima Nova" panose="02000506030000020004" pitchFamily="50" charset="0"/>
              </a:rPr>
              <a:t>ГИДРОЗАХВАТ</a:t>
            </a:r>
          </a:p>
        </p:txBody>
      </p:sp>
    </p:spTree>
    <p:extLst>
      <p:ext uri="{BB962C8B-B14F-4D97-AF65-F5344CB8AC3E}">
        <p14:creationId xmlns:p14="http://schemas.microsoft.com/office/powerpoint/2010/main" val="39754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2071A51-1572-451A-8E44-B7D787BC3C98}"/>
              </a:ext>
            </a:extLst>
          </p:cNvPr>
          <p:cNvSpPr/>
          <p:nvPr/>
        </p:nvSpPr>
        <p:spPr>
          <a:xfrm>
            <a:off x="539750" y="1352550"/>
            <a:ext cx="4719145" cy="1384300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0CFE14-5E55-4E32-AB68-9E680808EC20}"/>
              </a:ext>
            </a:extLst>
          </p:cNvPr>
          <p:cNvSpPr txBox="1"/>
          <p:nvPr/>
        </p:nvSpPr>
        <p:spPr>
          <a:xfrm>
            <a:off x="696312" y="1444122"/>
            <a:ext cx="457101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Proxima Nova" panose="02000506030000020004" pitchFamily="50" charset="0"/>
              </a:rPr>
              <a:t>Навесной </a:t>
            </a:r>
            <a:r>
              <a:rPr lang="ru-RU" dirty="0" err="1">
                <a:solidFill>
                  <a:schemeClr val="bg1"/>
                </a:solidFill>
                <a:latin typeface="Proxima Nova" panose="02000506030000020004" pitchFamily="50" charset="0"/>
              </a:rPr>
              <a:t>гидрозахват</a:t>
            </a:r>
            <a:r>
              <a:rPr lang="ru-RU" dirty="0">
                <a:solidFill>
                  <a:schemeClr val="bg1"/>
                </a:solidFill>
                <a:latin typeface="Proxima Nova" panose="02000506030000020004" pitchFamily="50" charset="0"/>
              </a:rPr>
              <a:t> - эффективное дополнительное оборудование, которое позволяет погружать трубы диаметром от 200 до 360 мм.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7C397B1-8854-4A9C-92D8-23DF6E2F1C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750" y="390375"/>
            <a:ext cx="2167612" cy="56855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43CEA55-D3B7-4559-A539-C6769BF54FDD}"/>
              </a:ext>
            </a:extLst>
          </p:cNvPr>
          <p:cNvSpPr txBox="1"/>
          <p:nvPr/>
        </p:nvSpPr>
        <p:spPr>
          <a:xfrm>
            <a:off x="2448911" y="4452208"/>
            <a:ext cx="423041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dirty="0">
                <a:solidFill>
                  <a:schemeClr val="bg1"/>
                </a:solidFill>
                <a:latin typeface="Proxima Nova Lt" panose="02000506030000020004" pitchFamily="2" charset="0"/>
              </a:rPr>
              <a:t>Улучшает позиционирование труб для забивки: повышает скорость и точность позиционирования, удерживает трубу от сползания по склону, упрощает ее заведение.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371FFB-035B-4895-94E0-09C1A751B0E3}"/>
              </a:ext>
            </a:extLst>
          </p:cNvPr>
          <p:cNvSpPr txBox="1"/>
          <p:nvPr/>
        </p:nvSpPr>
        <p:spPr>
          <a:xfrm>
            <a:off x="2448911" y="6119548"/>
            <a:ext cx="47191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dirty="0">
                <a:solidFill>
                  <a:schemeClr val="bg1"/>
                </a:solidFill>
                <a:latin typeface="Proxima Nova Lt" panose="02000506030000020004" pitchFamily="2" charset="0"/>
              </a:rPr>
              <a:t>Дополнительное оборудование СТРОЙМАТИК сделает вашу сваебойную установку универсальным решением для широкого спектра строительных задач!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08835D-F5CF-4897-9C97-B333FCFA9480}"/>
              </a:ext>
            </a:extLst>
          </p:cNvPr>
          <p:cNvSpPr txBox="1"/>
          <p:nvPr/>
        </p:nvSpPr>
        <p:spPr>
          <a:xfrm>
            <a:off x="2448911" y="3306187"/>
            <a:ext cx="423041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dirty="0" err="1">
                <a:solidFill>
                  <a:schemeClr val="bg1"/>
                </a:solidFill>
                <a:latin typeface="Proxima Nova Lt" panose="02000506030000020004" pitchFamily="2" charset="0"/>
              </a:rPr>
              <a:t>Гидрозахват</a:t>
            </a:r>
            <a:r>
              <a:rPr lang="ru-RU" dirty="0">
                <a:solidFill>
                  <a:schemeClr val="bg1"/>
                </a:solidFill>
                <a:latin typeface="Proxima Nova Lt" panose="02000506030000020004" pitchFamily="2" charset="0"/>
              </a:rPr>
              <a:t> обеспечивает быстрый и надежный захват труб, ускоряя процесс строительства.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7AEE95C-FABB-49A3-BF62-45F246CA7A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50" y="3129603"/>
            <a:ext cx="1691181" cy="111414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78BA779-534C-4DDB-822B-5636F026B4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585" y="4490883"/>
            <a:ext cx="1394446" cy="132995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0B9469F-0B9B-49B5-BE2D-A883716B4E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12" y="6286500"/>
            <a:ext cx="1599911" cy="91994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92C8787-3768-4F29-94B0-9690A6A6B9FA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bright="20000" contras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187" y="7436441"/>
            <a:ext cx="4616450" cy="2864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143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B48676B-37D3-467A-B8FE-2265D3768D8A}"/>
              </a:ext>
            </a:extLst>
          </p:cNvPr>
          <p:cNvSpPr/>
          <p:nvPr/>
        </p:nvSpPr>
        <p:spPr>
          <a:xfrm>
            <a:off x="-1" y="7740869"/>
            <a:ext cx="7559675" cy="2950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F3E9046-83E5-47D7-99E2-162B36790F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750" y="377825"/>
            <a:ext cx="2167612" cy="56448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013CD3-0A7F-48FF-9796-A909905EE09B}"/>
              </a:ext>
            </a:extLst>
          </p:cNvPr>
          <p:cNvSpPr txBox="1"/>
          <p:nvPr/>
        </p:nvSpPr>
        <p:spPr>
          <a:xfrm>
            <a:off x="826775" y="1144004"/>
            <a:ext cx="59061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262626"/>
                </a:solidFill>
                <a:latin typeface="Proxima Nova" panose="02000506030000020004" pitchFamily="50" charset="0"/>
              </a:rPr>
              <a:t>ТЕХНИЧЕСКИЕ ХАРАКТЕРИСТИКИ</a:t>
            </a:r>
          </a:p>
          <a:p>
            <a:pPr algn="ctr"/>
            <a:r>
              <a:rPr lang="ru-RU" sz="1600" dirty="0">
                <a:solidFill>
                  <a:srgbClr val="EB6110"/>
                </a:solidFill>
                <a:latin typeface="Proxima Nova" panose="02000506030000020004" pitchFamily="50" charset="0"/>
              </a:rPr>
              <a:t>ГИДРОЗАХВАТ</a:t>
            </a:r>
          </a:p>
        </p:txBody>
      </p:sp>
      <p:graphicFrame>
        <p:nvGraphicFramePr>
          <p:cNvPr id="6" name="Таблица 20">
            <a:extLst>
              <a:ext uri="{FF2B5EF4-FFF2-40B4-BE49-F238E27FC236}">
                <a16:creationId xmlns:a16="http://schemas.microsoft.com/office/drawing/2014/main" id="{EB571D68-A44C-4CF6-98EC-20EF1438BD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159984"/>
              </p:ext>
            </p:extLst>
          </p:nvPr>
        </p:nvGraphicFramePr>
        <p:xfrm>
          <a:off x="601483" y="1859834"/>
          <a:ext cx="6356709" cy="18339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49102">
                  <a:extLst>
                    <a:ext uri="{9D8B030D-6E8A-4147-A177-3AD203B41FA5}">
                      <a16:colId xmlns:a16="http://schemas.microsoft.com/office/drawing/2014/main" val="504905564"/>
                    </a:ext>
                  </a:extLst>
                </a:gridCol>
                <a:gridCol w="4007607">
                  <a:extLst>
                    <a:ext uri="{9D8B030D-6E8A-4147-A177-3AD203B41FA5}">
                      <a16:colId xmlns:a16="http://schemas.microsoft.com/office/drawing/2014/main" val="2565487188"/>
                    </a:ext>
                  </a:extLst>
                </a:gridCol>
              </a:tblGrid>
              <a:tr h="47720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Proxima Nova Lt" panose="02000506030000020004" pitchFamily="2" charset="0"/>
                          <a:cs typeface="Arial" panose="020B0604020202020204" pitchFamily="34" charset="0"/>
                        </a:rPr>
                        <a:t>ГАБАРИТНЫЕ РАЗМЕРЫ, ММ</a:t>
                      </a:r>
                      <a:endParaRPr lang="ru-RU" dirty="0">
                        <a:solidFill>
                          <a:schemeClr val="bg1"/>
                        </a:solidFill>
                        <a:effectLst/>
                        <a:latin typeface="Proxima Nova Lt" panose="02000506030000020004" pitchFamily="2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110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1" algn="l" defTabSz="6858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dirty="0">
                          <a:solidFill>
                            <a:srgbClr val="262626"/>
                          </a:solidFill>
                          <a:effectLst/>
                          <a:latin typeface="Proxima Nova Lt" panose="02000506030000020004" pitchFamily="2" charset="0"/>
                          <a:ea typeface="+mn-ea"/>
                          <a:cs typeface="+mn-cs"/>
                        </a:rPr>
                        <a:t>1280х925х360</a:t>
                      </a:r>
                    </a:p>
                  </a:txBody>
                  <a:tcPr marL="63500" marR="63500" marT="63500" marB="635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563697"/>
                  </a:ext>
                </a:extLst>
              </a:tr>
              <a:tr h="47720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Proxima Nova Lt" panose="02000506030000020004" pitchFamily="2" charset="0"/>
                          <a:cs typeface="Arial" panose="020B0604020202020204" pitchFamily="34" charset="0"/>
                        </a:rPr>
                        <a:t>ВЕС, КГ</a:t>
                      </a:r>
                      <a:endParaRPr lang="ru-RU" dirty="0">
                        <a:solidFill>
                          <a:schemeClr val="bg1"/>
                        </a:solidFill>
                        <a:effectLst/>
                        <a:latin typeface="Proxima Nova Lt" panose="02000506030000020004" pitchFamily="2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110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1" algn="l" defTabSz="6858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dirty="0">
                          <a:solidFill>
                            <a:srgbClr val="262626"/>
                          </a:solidFill>
                          <a:effectLst/>
                          <a:latin typeface="Proxima Nova Lt" panose="02000506030000020004" pitchFamily="2" charset="0"/>
                          <a:ea typeface="+mn-ea"/>
                          <a:cs typeface="+mn-cs"/>
                        </a:rPr>
                        <a:t>92  +/-2</a:t>
                      </a:r>
                    </a:p>
                  </a:txBody>
                  <a:tcPr marL="63500" marR="63500" marT="63500" marB="635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6973918"/>
                  </a:ext>
                </a:extLst>
              </a:tr>
              <a:tr h="47720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Proxima Nova Lt" panose="02000506030000020004" pitchFamily="2" charset="0"/>
                          <a:cs typeface="Arial" panose="020B0604020202020204" pitchFamily="34" charset="0"/>
                        </a:rPr>
                        <a:t>ТИПОРАЗМЕР ЗАХВАТЫВАЕМЫХ ТРУБ, ММ</a:t>
                      </a:r>
                    </a:p>
                  </a:txBody>
                  <a:tcPr marL="63500" marR="63500" marT="63500" marB="635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110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1" algn="l" defTabSz="6858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dirty="0">
                          <a:solidFill>
                            <a:srgbClr val="262626"/>
                          </a:solidFill>
                          <a:effectLst/>
                          <a:latin typeface="Proxima Nova Lt" panose="02000506030000020004" pitchFamily="2" charset="0"/>
                          <a:ea typeface="+mn-ea"/>
                          <a:cs typeface="+mn-cs"/>
                        </a:rPr>
                        <a:t>273; 325; 377; 426</a:t>
                      </a:r>
                    </a:p>
                  </a:txBody>
                  <a:tcPr marL="63500" marR="63500" marT="63500" marB="635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141825"/>
                  </a:ext>
                </a:extLst>
              </a:tr>
              <a:tr h="40234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Proxima Nova Lt" panose="02000506030000020004" pitchFamily="2" charset="0"/>
                          <a:cs typeface="Arial" panose="020B0604020202020204" pitchFamily="34" charset="0"/>
                        </a:rPr>
                        <a:t>РАБОЧЕЕ ДАВЛЕНИЕ, БАР 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  <a:latin typeface="Proxima Nova Lt" panose="02000506030000020004" pitchFamily="2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110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>
                          <a:solidFill>
                            <a:srgbClr val="262626"/>
                          </a:solidFill>
                          <a:effectLst/>
                          <a:latin typeface="Proxima Nova Lt" panose="02000506030000020004" pitchFamily="2" charset="0"/>
                        </a:rPr>
                        <a:t>160</a:t>
                      </a:r>
                      <a:endParaRPr lang="ru-RU" dirty="0">
                        <a:solidFill>
                          <a:srgbClr val="262626"/>
                        </a:solidFill>
                        <a:effectLst/>
                        <a:latin typeface="Proxima Nova Lt" panose="02000506030000020004" pitchFamily="2" charset="0"/>
                      </a:endParaRPr>
                    </a:p>
                  </a:txBody>
                  <a:tcPr marL="63500" marR="63500" marT="63500" marB="635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6082184"/>
                  </a:ext>
                </a:extLst>
              </a:tr>
            </a:tbl>
          </a:graphicData>
        </a:graphic>
      </p:graphicFrame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BB8EC25-DEB7-469A-978D-BB8217A921BD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10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570" y="4685879"/>
            <a:ext cx="3496533" cy="5628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455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81C8F33-841F-4C29-90F7-21DF4C8AF4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750" y="377825"/>
            <a:ext cx="2167612" cy="56448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35AB0F0-7476-4E72-858A-DA5893192CE3}"/>
              </a:ext>
            </a:extLst>
          </p:cNvPr>
          <p:cNvSpPr/>
          <p:nvPr/>
        </p:nvSpPr>
        <p:spPr>
          <a:xfrm>
            <a:off x="0" y="7767145"/>
            <a:ext cx="7559675" cy="2924668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FEFA8E-0597-4714-8A09-B3664209665F}"/>
              </a:ext>
            </a:extLst>
          </p:cNvPr>
          <p:cNvSpPr txBox="1"/>
          <p:nvPr/>
        </p:nvSpPr>
        <p:spPr>
          <a:xfrm>
            <a:off x="832467" y="1422530"/>
            <a:ext cx="5906125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Proxima Nova" panose="02000506030000020004" pitchFamily="50" charset="0"/>
              </a:rPr>
              <a:t>ДЕЙСТВУЕТ</a:t>
            </a:r>
            <a:r>
              <a:rPr lang="ru-RU" sz="3600" dirty="0">
                <a:solidFill>
                  <a:srgbClr val="EB6110"/>
                </a:solidFill>
                <a:latin typeface="Proxima Nova" panose="02000506030000020004" pitchFamily="50" charset="0"/>
              </a:rPr>
              <a:t> </a:t>
            </a:r>
            <a:r>
              <a:rPr lang="ru-RU" sz="4400" dirty="0">
                <a:solidFill>
                  <a:srgbClr val="EB6110"/>
                </a:solidFill>
                <a:latin typeface="Proxima Nova" panose="02000506030000020004" pitchFamily="50" charset="0"/>
              </a:rPr>
              <a:t>СПЕЦИАЛЬНОЕ ПРЕДЛОЖЕНИЕ!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653336-D3AA-4206-AE90-0A628DC96A9D}"/>
              </a:ext>
            </a:extLst>
          </p:cNvPr>
          <p:cNvSpPr txBox="1"/>
          <p:nvPr/>
        </p:nvSpPr>
        <p:spPr>
          <a:xfrm>
            <a:off x="922458" y="3791531"/>
            <a:ext cx="59061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Proxima Nova" panose="02000506030000020004" pitchFamily="50" charset="0"/>
              </a:rPr>
              <a:t>Узнавайте подробности у менеджеров! </a:t>
            </a:r>
            <a:endParaRPr lang="ru-RU" sz="1600" dirty="0">
              <a:solidFill>
                <a:srgbClr val="EB6110"/>
              </a:solidFill>
              <a:latin typeface="Proxima Nova" panose="02000506030000020004" pitchFamily="50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F60F7B5-08E3-40CB-B0E4-AB4CECA5EFA6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20" y="5070428"/>
            <a:ext cx="6240236" cy="347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046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985E06E-88DB-4353-8043-EA5A71A2F62D}"/>
              </a:ext>
            </a:extLst>
          </p:cNvPr>
          <p:cNvSpPr/>
          <p:nvPr/>
        </p:nvSpPr>
        <p:spPr>
          <a:xfrm>
            <a:off x="0" y="1703876"/>
            <a:ext cx="5803437" cy="2505735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537DEC-AC3C-4F5A-86F4-58BFCB02204A}"/>
              </a:ext>
            </a:extLst>
          </p:cNvPr>
          <p:cNvSpPr txBox="1"/>
          <p:nvPr/>
        </p:nvSpPr>
        <p:spPr>
          <a:xfrm>
            <a:off x="557104" y="1793801"/>
            <a:ext cx="504688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900" dirty="0">
                <a:solidFill>
                  <a:srgbClr val="262626"/>
                </a:solidFill>
                <a:latin typeface="Proxima Nova" panose="02000506030000020004" pitchFamily="50" charset="0"/>
              </a:rPr>
              <a:t>РАБОТАЯ С НАМИ, </a:t>
            </a:r>
          </a:p>
          <a:p>
            <a:r>
              <a:rPr lang="ru-RU" sz="1900" dirty="0">
                <a:solidFill>
                  <a:srgbClr val="262626"/>
                </a:solidFill>
                <a:latin typeface="Proxima Nova" panose="02000506030000020004" pitchFamily="50" charset="0"/>
              </a:rPr>
              <a:t>ВЫ ГАРАНТИРОВАННО ПОЛУЧАЕТЕ: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AED832-5AA7-45DC-8E73-62AD5F7EFF4D}"/>
              </a:ext>
            </a:extLst>
          </p:cNvPr>
          <p:cNvSpPr txBox="1"/>
          <p:nvPr/>
        </p:nvSpPr>
        <p:spPr>
          <a:xfrm>
            <a:off x="557103" y="2420908"/>
            <a:ext cx="5246335" cy="1680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736" indent="-16073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Технику напрямую от производителя по оптимальной цене </a:t>
            </a:r>
          </a:p>
          <a:p>
            <a:pPr marL="160736" indent="-16073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Запчасти и расходники в наличии – всегда!</a:t>
            </a:r>
          </a:p>
          <a:p>
            <a:pPr marL="160736" indent="-16073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Поддержку 7 дней в неделю</a:t>
            </a:r>
          </a:p>
          <a:p>
            <a:pPr marL="160736" indent="-16073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Полное послепродажное обслуживание</a:t>
            </a:r>
          </a:p>
          <a:p>
            <a:pPr marL="160736" indent="-16073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Обучение (обслуживание и эксплуатация)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B5B66AF-A8DF-43AF-A2AB-E068D2900A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2386" y="408732"/>
            <a:ext cx="3814902" cy="1000630"/>
          </a:xfrm>
          <a:prstGeom prst="rect">
            <a:avLst/>
          </a:prstGeom>
        </p:spPr>
      </p:pic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639E1CA3-09AC-4FAA-94D8-CEBA3C910DE4}"/>
              </a:ext>
            </a:extLst>
          </p:cNvPr>
          <p:cNvSpPr/>
          <p:nvPr/>
        </p:nvSpPr>
        <p:spPr>
          <a:xfrm>
            <a:off x="1820299" y="4926643"/>
            <a:ext cx="5739376" cy="2409578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40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5A7A0E9-AFFB-4014-83B2-50577437A001}"/>
              </a:ext>
            </a:extLst>
          </p:cNvPr>
          <p:cNvSpPr txBox="1"/>
          <p:nvPr/>
        </p:nvSpPr>
        <p:spPr>
          <a:xfrm>
            <a:off x="1873094" y="5014789"/>
            <a:ext cx="5384299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900" dirty="0">
                <a:solidFill>
                  <a:srgbClr val="262626"/>
                </a:solidFill>
                <a:latin typeface="Proxima Nova" panose="02000506030000020004" pitchFamily="50" charset="0"/>
              </a:rPr>
              <a:t>ЗАВОД «СТРОЙМАТИК» (ВХОДИТ В ХОЛДИНГ СЕВЕРНЫЙ ТЕХНОПАРК) - ЭТО: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1EEE14E-1762-4A50-84D7-8D3C96BDF3AA}"/>
              </a:ext>
            </a:extLst>
          </p:cNvPr>
          <p:cNvSpPr txBox="1"/>
          <p:nvPr/>
        </p:nvSpPr>
        <p:spPr>
          <a:xfrm>
            <a:off x="641180" y="7864552"/>
            <a:ext cx="543576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736" indent="-160736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Мы - пионеры отрасли.  На рынке с 2015 года. Первыми </a:t>
            </a:r>
            <a:b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</a:br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в мире создали компактную сваебойную установку </a:t>
            </a:r>
          </a:p>
          <a:p>
            <a:pPr marL="160736" indent="-160736">
              <a:buFont typeface="Arial" panose="020B0604020202020204" pitchFamily="34" charset="0"/>
              <a:buChar char="•"/>
            </a:pPr>
            <a:endParaRPr lang="ru-RU" sz="1400" dirty="0">
              <a:solidFill>
                <a:schemeClr val="bg1"/>
              </a:solidFill>
              <a:latin typeface="Proxima Nova Lt" panose="02000506030000020004" pitchFamily="2" charset="0"/>
            </a:endParaRPr>
          </a:p>
          <a:p>
            <a:pPr marL="160736" indent="-160736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У нас собственное конструкторское бюро и полный цикл производства. Пять патентов на сваебойные установки на </a:t>
            </a:r>
            <a:r>
              <a:rPr lang="ru-RU" sz="1400" dirty="0" err="1">
                <a:solidFill>
                  <a:schemeClr val="bg1"/>
                </a:solidFill>
                <a:latin typeface="Proxima Nova Lt" panose="02000506030000020004" pitchFamily="2" charset="0"/>
              </a:rPr>
              <a:t>высокопроходимом</a:t>
            </a:r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 шасси</a:t>
            </a:r>
          </a:p>
          <a:p>
            <a:pPr marL="160736" indent="-160736">
              <a:buFont typeface="Arial" panose="020B0604020202020204" pitchFamily="34" charset="0"/>
              <a:buChar char="•"/>
            </a:pPr>
            <a:endParaRPr lang="ru-RU" sz="1400" dirty="0">
              <a:solidFill>
                <a:schemeClr val="bg1"/>
              </a:solidFill>
              <a:latin typeface="Proxima Nova Lt" panose="02000506030000020004" pitchFamily="2" charset="0"/>
            </a:endParaRPr>
          </a:p>
          <a:p>
            <a:pPr marL="160736" indent="-160736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Производство сертифицировано по международному стандарту качества ISO 9001-2015 компанией DQS (Германия)</a:t>
            </a:r>
            <a:r>
              <a:rPr lang="en-US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и СЕ (</a:t>
            </a:r>
            <a:r>
              <a:rPr lang="ru-RU" sz="1400" dirty="0" err="1">
                <a:solidFill>
                  <a:schemeClr val="bg1"/>
                </a:solidFill>
                <a:latin typeface="Proxima Nova Lt" panose="02000506030000020004" pitchFamily="2" charset="0"/>
              </a:rPr>
              <a:t>Conformité</a:t>
            </a:r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 </a:t>
            </a:r>
            <a:r>
              <a:rPr lang="ru-RU" sz="1400" dirty="0" err="1">
                <a:solidFill>
                  <a:schemeClr val="bg1"/>
                </a:solidFill>
                <a:latin typeface="Proxima Nova Lt" panose="02000506030000020004" pitchFamily="2" charset="0"/>
              </a:rPr>
              <a:t>Européenne</a:t>
            </a:r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28C3BC5-13E8-4D4E-B372-B8A791DBE880}"/>
              </a:ext>
            </a:extLst>
          </p:cNvPr>
          <p:cNvSpPr txBox="1"/>
          <p:nvPr/>
        </p:nvSpPr>
        <p:spPr>
          <a:xfrm>
            <a:off x="1873094" y="5684888"/>
            <a:ext cx="236319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Proxima Nova" panose="02000506030000020004" pitchFamily="50" charset="0"/>
              </a:rPr>
              <a:t>&gt; 17 тысяч м²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04F6F34-5768-4A31-90D4-C6D278532E3B}"/>
              </a:ext>
            </a:extLst>
          </p:cNvPr>
          <p:cNvSpPr txBox="1"/>
          <p:nvPr/>
        </p:nvSpPr>
        <p:spPr>
          <a:xfrm>
            <a:off x="3634659" y="5737978"/>
            <a:ext cx="35595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производственных и офисных площадей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F1E6559-37AF-4E00-9F1E-710370781EB1}"/>
              </a:ext>
            </a:extLst>
          </p:cNvPr>
          <p:cNvSpPr txBox="1"/>
          <p:nvPr/>
        </p:nvSpPr>
        <p:spPr>
          <a:xfrm>
            <a:off x="1873095" y="6050008"/>
            <a:ext cx="9064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Proxima Nova" panose="02000506030000020004" pitchFamily="50" charset="0"/>
              </a:rPr>
              <a:t>&gt; 350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37B551E-D2A4-4206-A588-CF4A38DDF47B}"/>
              </a:ext>
            </a:extLst>
          </p:cNvPr>
          <p:cNvSpPr txBox="1"/>
          <p:nvPr/>
        </p:nvSpPr>
        <p:spPr>
          <a:xfrm>
            <a:off x="2648102" y="6092588"/>
            <a:ext cx="35595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высококвалифицированных сотрудников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76D0B00-41F7-4B21-B8F2-58E22C878BFA}"/>
              </a:ext>
            </a:extLst>
          </p:cNvPr>
          <p:cNvSpPr txBox="1"/>
          <p:nvPr/>
        </p:nvSpPr>
        <p:spPr>
          <a:xfrm>
            <a:off x="1868279" y="6436100"/>
            <a:ext cx="11981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Proxima Nova" panose="02000506030000020004" pitchFamily="50" charset="0"/>
              </a:rPr>
              <a:t>&gt; 25 лет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7488ED1-316D-41F4-900B-58C87F7B0A1E}"/>
              </a:ext>
            </a:extLst>
          </p:cNvPr>
          <p:cNvSpPr txBox="1"/>
          <p:nvPr/>
        </p:nvSpPr>
        <p:spPr>
          <a:xfrm>
            <a:off x="1914428" y="6531230"/>
            <a:ext cx="510549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                       создания всемирно известной оригинальной </a:t>
            </a:r>
          </a:p>
          <a:p>
            <a:r>
              <a:rPr lang="ru-RU" sz="1400" dirty="0">
                <a:solidFill>
                  <a:schemeClr val="bg1"/>
                </a:solidFill>
                <a:latin typeface="Proxima Nova Lt" panose="02000506030000020004" pitchFamily="2" charset="0"/>
              </a:rPr>
              <a:t>и полезной техники, оборудования и технологий в различных сферах</a:t>
            </a:r>
          </a:p>
        </p:txBody>
      </p:sp>
    </p:spTree>
    <p:extLst>
      <p:ext uri="{BB962C8B-B14F-4D97-AF65-F5344CB8AC3E}">
        <p14:creationId xmlns:p14="http://schemas.microsoft.com/office/powerpoint/2010/main" val="3264477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8C15707-029E-4C28-B5BA-D51E54D205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4" t="34651" r="13147"/>
          <a:stretch/>
        </p:blipFill>
        <p:spPr>
          <a:xfrm>
            <a:off x="0" y="0"/>
            <a:ext cx="7559675" cy="549896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30D072-797A-46EF-A907-A06DE7CB2AE8}"/>
              </a:ext>
            </a:extLst>
          </p:cNvPr>
          <p:cNvSpPr/>
          <p:nvPr/>
        </p:nvSpPr>
        <p:spPr>
          <a:xfrm>
            <a:off x="1" y="-1"/>
            <a:ext cx="7559674" cy="4910083"/>
          </a:xfrm>
          <a:prstGeom prst="rect">
            <a:avLst/>
          </a:prstGeom>
          <a:solidFill>
            <a:schemeClr val="tx1">
              <a:lumMod val="95000"/>
              <a:lumOff val="5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9DAE59-7BEA-41F3-BA2A-B090042685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84274" y="1729235"/>
            <a:ext cx="4391126" cy="115177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B0407A6-146E-4416-9E4B-02359EC7210F}"/>
              </a:ext>
            </a:extLst>
          </p:cNvPr>
          <p:cNvSpPr/>
          <p:nvPr/>
        </p:nvSpPr>
        <p:spPr>
          <a:xfrm>
            <a:off x="1" y="4910083"/>
            <a:ext cx="7559674" cy="3377528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6">
              <a:defRPr/>
            </a:pPr>
            <a:endParaRPr lang="x-none" sz="11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F0CE6A-3A88-4CEA-B67D-8442081829EC}"/>
              </a:ext>
            </a:extLst>
          </p:cNvPr>
          <p:cNvSpPr txBox="1"/>
          <p:nvPr/>
        </p:nvSpPr>
        <p:spPr>
          <a:xfrm>
            <a:off x="590707" y="5159428"/>
            <a:ext cx="63782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56">
              <a:defRPr/>
            </a:pPr>
            <a:r>
              <a:rPr lang="ru-RU" sz="2700" dirty="0">
                <a:solidFill>
                  <a:srgbClr val="262626"/>
                </a:solidFill>
                <a:latin typeface="Proxima Nova" panose="02000506030000020004" pitchFamily="50" charset="0"/>
              </a:rPr>
              <a:t>КОНТАКТЫ ДЛЯ СВЯЗИ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852A768-7ED3-4F4F-927A-C436AA810E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894" y="6093025"/>
            <a:ext cx="231056" cy="232954"/>
          </a:xfrm>
          <a:prstGeom prst="rect">
            <a:avLst/>
          </a:prstGeom>
          <a:ln>
            <a:solidFill>
              <a:srgbClr val="EB6110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A78240-6899-4273-809C-F04E915DAA04}"/>
              </a:ext>
            </a:extLst>
          </p:cNvPr>
          <p:cNvSpPr txBox="1"/>
          <p:nvPr/>
        </p:nvSpPr>
        <p:spPr>
          <a:xfrm>
            <a:off x="3856674" y="6024092"/>
            <a:ext cx="2529204" cy="3385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6">
              <a:defRPr/>
            </a:pPr>
            <a:r>
              <a:rPr lang="en-US" sz="1600" dirty="0">
                <a:solidFill>
                  <a:schemeClr val="bg1"/>
                </a:solidFill>
                <a:latin typeface="Proxima Nova Lt" panose="02000506030000020004" pitchFamily="2" charset="0"/>
              </a:rPr>
              <a:t>8 (800) 550-15-28</a:t>
            </a:r>
            <a:endParaRPr lang="x-none" sz="1600" dirty="0">
              <a:solidFill>
                <a:schemeClr val="bg1"/>
              </a:solidFill>
              <a:latin typeface="Proxima Nova Lt" panose="02000506030000020004" pitchFamily="2" charset="0"/>
            </a:endParaRPr>
          </a:p>
        </p:txBody>
      </p:sp>
      <p:sp>
        <p:nvSpPr>
          <p:cNvPr id="8" name="TextBox 7">
            <a:hlinkClick r:id="rId6" action="ppaction://hlinkfile"/>
            <a:extLst>
              <a:ext uri="{FF2B5EF4-FFF2-40B4-BE49-F238E27FC236}">
                <a16:creationId xmlns:a16="http://schemas.microsoft.com/office/drawing/2014/main" id="{5227D0B9-DBCE-4499-B18D-AE5FD0957886}"/>
              </a:ext>
            </a:extLst>
          </p:cNvPr>
          <p:cNvSpPr txBox="1"/>
          <p:nvPr/>
        </p:nvSpPr>
        <p:spPr>
          <a:xfrm>
            <a:off x="3856674" y="6811037"/>
            <a:ext cx="2529204" cy="3385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6">
              <a:defRPr/>
            </a:pPr>
            <a:r>
              <a:rPr lang="en-US" sz="1600">
                <a:solidFill>
                  <a:schemeClr val="bg1"/>
                </a:solidFill>
                <a:latin typeface="Proxima Nova Lt" panose="02000506030000020004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stroimatic.com</a:t>
            </a:r>
            <a:endParaRPr lang="x-none" sz="1600">
              <a:solidFill>
                <a:schemeClr val="bg1"/>
              </a:solidFill>
              <a:latin typeface="Proxima Nova Lt" panose="02000506030000020004" pitchFamily="2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6889881-EE62-4599-B060-21AB2B9103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552" y="7555441"/>
            <a:ext cx="361510" cy="36151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9129AD4-6121-4591-AE11-0DBE9737C58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410" y="7557221"/>
            <a:ext cx="357951" cy="357951"/>
          </a:xfrm>
          <a:prstGeom prst="rect">
            <a:avLst/>
          </a:prstGeom>
        </p:spPr>
      </p:pic>
      <p:sp>
        <p:nvSpPr>
          <p:cNvPr id="11" name="TextBox 10">
            <a:hlinkClick r:id="rId10"/>
            <a:extLst>
              <a:ext uri="{FF2B5EF4-FFF2-40B4-BE49-F238E27FC236}">
                <a16:creationId xmlns:a16="http://schemas.microsoft.com/office/drawing/2014/main" id="{FAEC2AD0-8C19-40B3-BDFC-70E6D5AA2073}"/>
              </a:ext>
            </a:extLst>
          </p:cNvPr>
          <p:cNvSpPr txBox="1"/>
          <p:nvPr/>
        </p:nvSpPr>
        <p:spPr>
          <a:xfrm>
            <a:off x="4526943" y="7566919"/>
            <a:ext cx="223079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6">
              <a:defRPr/>
            </a:pPr>
            <a:r>
              <a:rPr lang="en-US" sz="1600" u="sng" err="1">
                <a:solidFill>
                  <a:schemeClr val="bg1"/>
                </a:solidFill>
                <a:latin typeface="Proxima Nova Lt" panose="02000506030000020004" pitchFamily="2" charset="0"/>
              </a:rPr>
              <a:t>stroimaticSGK_bot</a:t>
            </a:r>
            <a:endParaRPr lang="en-US" sz="1600" u="sng">
              <a:solidFill>
                <a:schemeClr val="bg1"/>
              </a:solidFill>
              <a:latin typeface="Proxima Nova Lt" panose="02000506030000020004" pitchFamily="2" charset="0"/>
            </a:endParaRPr>
          </a:p>
        </p:txBody>
      </p:sp>
      <p:sp>
        <p:nvSpPr>
          <p:cNvPr id="12" name="TextBox 11">
            <a:hlinkClick r:id="rId11"/>
            <a:extLst>
              <a:ext uri="{FF2B5EF4-FFF2-40B4-BE49-F238E27FC236}">
                <a16:creationId xmlns:a16="http://schemas.microsoft.com/office/drawing/2014/main" id="{5686AD55-9FFC-4B98-9698-9F6563DCD616}"/>
              </a:ext>
            </a:extLst>
          </p:cNvPr>
          <p:cNvSpPr txBox="1"/>
          <p:nvPr/>
        </p:nvSpPr>
        <p:spPr>
          <a:xfrm>
            <a:off x="1687531" y="7566919"/>
            <a:ext cx="209230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6">
              <a:defRPr/>
            </a:pPr>
            <a:r>
              <a:rPr lang="en-US" sz="1600" u="sng">
                <a:solidFill>
                  <a:schemeClr val="bg1"/>
                </a:solidFill>
                <a:latin typeface="Proxima Nova Lt" panose="02000506030000020004" pitchFamily="2" charset="0"/>
              </a:rPr>
              <a:t>+</a:t>
            </a:r>
            <a:r>
              <a:rPr lang="x-none" sz="1600" u="sng">
                <a:solidFill>
                  <a:schemeClr val="bg1"/>
                </a:solidFill>
                <a:latin typeface="Proxima Nova Lt" panose="02000506030000020004" pitchFamily="2" charset="0"/>
              </a:rPr>
              <a:t>7</a:t>
            </a:r>
            <a:r>
              <a:rPr lang="en-US" sz="1600" u="sng">
                <a:solidFill>
                  <a:schemeClr val="bg1"/>
                </a:solidFill>
                <a:latin typeface="Proxima Nova Lt" panose="02000506030000020004" pitchFamily="2" charset="0"/>
              </a:rPr>
              <a:t> </a:t>
            </a:r>
            <a:r>
              <a:rPr lang="x-none" sz="1600" u="sng">
                <a:solidFill>
                  <a:schemeClr val="bg1"/>
                </a:solidFill>
                <a:latin typeface="Proxima Nova Lt" panose="02000506030000020004" pitchFamily="2" charset="0"/>
              </a:rPr>
              <a:t>921</a:t>
            </a:r>
            <a:r>
              <a:rPr lang="en-US" sz="1600" u="sng">
                <a:solidFill>
                  <a:schemeClr val="bg1"/>
                </a:solidFill>
                <a:latin typeface="Proxima Nova Lt" panose="02000506030000020004" pitchFamily="2" charset="0"/>
              </a:rPr>
              <a:t> </a:t>
            </a:r>
            <a:r>
              <a:rPr lang="x-none" sz="1600" u="sng">
                <a:solidFill>
                  <a:schemeClr val="bg1"/>
                </a:solidFill>
                <a:latin typeface="Proxima Nova Lt" panose="02000506030000020004" pitchFamily="2" charset="0"/>
              </a:rPr>
              <a:t>130</a:t>
            </a:r>
            <a:r>
              <a:rPr lang="en-US" sz="1600" u="sng">
                <a:solidFill>
                  <a:schemeClr val="bg1"/>
                </a:solidFill>
                <a:latin typeface="Proxima Nova Lt" panose="02000506030000020004" pitchFamily="2" charset="0"/>
              </a:rPr>
              <a:t>-</a:t>
            </a:r>
            <a:r>
              <a:rPr lang="x-none" sz="1600" u="sng">
                <a:solidFill>
                  <a:schemeClr val="bg1"/>
                </a:solidFill>
                <a:latin typeface="Proxima Nova Lt" panose="02000506030000020004" pitchFamily="2" charset="0"/>
              </a:rPr>
              <a:t>25</a:t>
            </a:r>
            <a:r>
              <a:rPr lang="en-US" sz="1600" u="sng">
                <a:solidFill>
                  <a:schemeClr val="bg1"/>
                </a:solidFill>
                <a:latin typeface="Proxima Nova Lt" panose="02000506030000020004" pitchFamily="2" charset="0"/>
              </a:rPr>
              <a:t>-</a:t>
            </a:r>
            <a:r>
              <a:rPr lang="x-none" sz="1600" u="sng">
                <a:solidFill>
                  <a:schemeClr val="bg1"/>
                </a:solidFill>
                <a:latin typeface="Proxima Nova Lt" panose="02000506030000020004" pitchFamily="2" charset="0"/>
              </a:rPr>
              <a:t>51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C286EF-4368-4284-A22E-2250DFF99D22}"/>
              </a:ext>
            </a:extLst>
          </p:cNvPr>
          <p:cNvSpPr txBox="1"/>
          <p:nvPr/>
        </p:nvSpPr>
        <p:spPr>
          <a:xfrm>
            <a:off x="3856674" y="6418518"/>
            <a:ext cx="2529204" cy="3385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6">
              <a:defRPr/>
            </a:pPr>
            <a:r>
              <a:rPr lang="en-US" sz="1600" dirty="0">
                <a:solidFill>
                  <a:srgbClr val="FFFFFF"/>
                </a:solidFill>
                <a:latin typeface="Proxima Nova Lt" panose="02000506030000020004" pitchFamily="2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sales@stroimatic.com</a:t>
            </a:r>
            <a:endParaRPr lang="x-none" sz="1600" dirty="0">
              <a:solidFill>
                <a:srgbClr val="FFFFFF"/>
              </a:solidFill>
              <a:latin typeface="Proxima Nova Lt" panose="02000506030000020004" pitchFamily="2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124A8A4-6737-4BDC-A5CB-E19DB2AEA5E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578" y="6456317"/>
            <a:ext cx="233690" cy="26295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CA04552-9297-4078-90DA-FDB4BE4F3F5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3543247" y="6827309"/>
            <a:ext cx="348352" cy="34835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5AE30A6-E055-494C-BEAB-6A325156268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943" y="5930423"/>
            <a:ext cx="1341297" cy="134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6288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6011</TotalTime>
  <Words>239</Words>
  <Application>Microsoft Office PowerPoint</Application>
  <PresentationFormat>Произвольный</PresentationFormat>
  <Paragraphs>48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Proxima Nova</vt:lpstr>
      <vt:lpstr>Proxima Nova Lt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Евгения Маслова</dc:creator>
  <cp:lastModifiedBy>Евгения Маслова</cp:lastModifiedBy>
  <cp:revision>18</cp:revision>
  <dcterms:created xsi:type="dcterms:W3CDTF">2024-10-14T06:11:44Z</dcterms:created>
  <dcterms:modified xsi:type="dcterms:W3CDTF">2024-11-18T13:25:57Z</dcterms:modified>
</cp:coreProperties>
</file>