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7559675" cy="10691813"/>
  <p:notesSz cx="7559675" cy="10691813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67" d="100"/>
          <a:sy n="67" d="100"/>
        </p:scale>
        <p:origin x="3228" y="96"/>
      </p:cViewPr>
      <p:guideLst>
        <p:guide pos="2381"/>
        <p:guide pos="238" orient="horz"/>
        <p:guide pos="6497" orient="horz"/>
        <p:guide pos="340"/>
        <p:guide pos="4422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566976" y="1749794"/>
            <a:ext cx="6425724" cy="3722335"/>
          </a:xfrm>
        </p:spPr>
        <p:txBody>
          <a:bodyPr anchor="b"/>
          <a:lstStyle>
            <a:lvl1pPr algn="ctr">
              <a:defRPr sz="4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2000"/>
            </a:lvl1pPr>
            <a:lvl2pPr marL="377967" indent="0" algn="ctr">
              <a:buNone/>
              <a:defRPr sz="1650"/>
            </a:lvl2pPr>
            <a:lvl3pPr marL="755934" indent="0" algn="ctr">
              <a:buNone/>
              <a:defRPr sz="1500"/>
            </a:lvl3pPr>
            <a:lvl4pPr marL="1133902" indent="0" algn="ctr">
              <a:buNone/>
              <a:defRPr sz="1300"/>
            </a:lvl4pPr>
            <a:lvl5pPr marL="1511869" indent="0" algn="ctr">
              <a:buNone/>
              <a:defRPr sz="1300"/>
            </a:lvl5pPr>
            <a:lvl6pPr marL="1889836" indent="0" algn="ctr">
              <a:buNone/>
              <a:defRPr sz="1300"/>
            </a:lvl6pPr>
            <a:lvl7pPr marL="2267803" indent="0" algn="ctr">
              <a:buNone/>
              <a:defRPr sz="1300"/>
            </a:lvl7pPr>
            <a:lvl8pPr marL="2645771" indent="0" algn="ctr">
              <a:buNone/>
              <a:defRPr sz="1300"/>
            </a:lvl8pPr>
            <a:lvl9pPr marL="3023738" indent="0" algn="ctr">
              <a:buNone/>
              <a:defRPr sz="13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5409893" y="569240"/>
            <a:ext cx="1630055" cy="906081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519728" y="569240"/>
            <a:ext cx="4795669" cy="906081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15791" y="2665532"/>
            <a:ext cx="6520220" cy="4447496"/>
          </a:xfrm>
        </p:spPr>
        <p:txBody>
          <a:bodyPr anchor="b"/>
          <a:lstStyle>
            <a:lvl1pPr>
              <a:defRPr sz="49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377967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519728" y="2846200"/>
            <a:ext cx="3212862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27085" y="2846200"/>
            <a:ext cx="3212862" cy="678385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569242"/>
            <a:ext cx="6520220" cy="206659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7967" indent="0">
              <a:buNone/>
              <a:defRPr sz="1650" b="1"/>
            </a:lvl2pPr>
            <a:lvl3pPr marL="755934" indent="0">
              <a:buNone/>
              <a:defRPr sz="1500" b="1"/>
            </a:lvl3pPr>
            <a:lvl4pPr marL="1133902" indent="0">
              <a:buNone/>
              <a:defRPr sz="1300" b="1"/>
            </a:lvl4pPr>
            <a:lvl5pPr marL="1511869" indent="0">
              <a:buNone/>
              <a:defRPr sz="1300" b="1"/>
            </a:lvl5pPr>
            <a:lvl6pPr marL="1889836" indent="0">
              <a:buNone/>
              <a:defRPr sz="1300" b="1"/>
            </a:lvl6pPr>
            <a:lvl7pPr marL="2267803" indent="0">
              <a:buNone/>
              <a:defRPr sz="1300" b="1"/>
            </a:lvl7pPr>
            <a:lvl8pPr marL="2645771" indent="0">
              <a:buNone/>
              <a:defRPr sz="1300" b="1"/>
            </a:lvl8pPr>
            <a:lvl9pPr marL="3023738" indent="0">
              <a:buNone/>
              <a:defRPr sz="1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20713" y="3905482"/>
            <a:ext cx="3198096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77967" indent="0">
              <a:buNone/>
              <a:defRPr sz="1650" b="1"/>
            </a:lvl2pPr>
            <a:lvl3pPr marL="755934" indent="0">
              <a:buNone/>
              <a:defRPr sz="1500" b="1"/>
            </a:lvl3pPr>
            <a:lvl4pPr marL="1133902" indent="0">
              <a:buNone/>
              <a:defRPr sz="1300" b="1"/>
            </a:lvl4pPr>
            <a:lvl5pPr marL="1511869" indent="0">
              <a:buNone/>
              <a:defRPr sz="1300" b="1"/>
            </a:lvl5pPr>
            <a:lvl6pPr marL="1889836" indent="0">
              <a:buNone/>
              <a:defRPr sz="1300" b="1"/>
            </a:lvl6pPr>
            <a:lvl7pPr marL="2267803" indent="0">
              <a:buNone/>
              <a:defRPr sz="1300" b="1"/>
            </a:lvl7pPr>
            <a:lvl8pPr marL="2645771" indent="0">
              <a:buNone/>
              <a:defRPr sz="1300" b="1"/>
            </a:lvl8pPr>
            <a:lvl9pPr marL="3023738" indent="0">
              <a:buNone/>
              <a:defRPr sz="13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3827086" y="3905482"/>
            <a:ext cx="3213847" cy="5744375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712788"/>
            <a:ext cx="2438192" cy="2494756"/>
          </a:xfrm>
        </p:spPr>
        <p:txBody>
          <a:bodyPr anchor="b"/>
          <a:lstStyle>
            <a:lvl1pPr>
              <a:defRPr sz="2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213847" y="1539425"/>
            <a:ext cx="3827085" cy="7598117"/>
          </a:xfrm>
        </p:spPr>
        <p:txBody>
          <a:bodyPr/>
          <a:lstStyle>
            <a:lvl1pPr>
              <a:defRPr sz="2650"/>
            </a:lvl1pPr>
            <a:lvl2pPr>
              <a:defRPr sz="2300"/>
            </a:lvl2pPr>
            <a:lvl3pPr>
              <a:defRPr sz="20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00"/>
            </a:lvl1pPr>
            <a:lvl2pPr marL="377967" indent="0">
              <a:buNone/>
              <a:defRPr sz="1150"/>
            </a:lvl2pPr>
            <a:lvl3pPr marL="755934" indent="0">
              <a:buNone/>
              <a:defRPr sz="1000"/>
            </a:lvl3pPr>
            <a:lvl4pPr marL="1133902" indent="0">
              <a:buNone/>
              <a:defRPr sz="850"/>
            </a:lvl4pPr>
            <a:lvl5pPr marL="1511869" indent="0">
              <a:buNone/>
              <a:defRPr sz="850"/>
            </a:lvl5pPr>
            <a:lvl6pPr marL="1889836" indent="0">
              <a:buNone/>
              <a:defRPr sz="850"/>
            </a:lvl6pPr>
            <a:lvl7pPr marL="2267803" indent="0">
              <a:buNone/>
              <a:defRPr sz="850"/>
            </a:lvl7pPr>
            <a:lvl8pPr marL="2645771" indent="0">
              <a:buNone/>
              <a:defRPr sz="850"/>
            </a:lvl8pPr>
            <a:lvl9pPr marL="3023738" indent="0">
              <a:buNone/>
              <a:defRPr sz="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20712" y="712788"/>
            <a:ext cx="2438192" cy="2494756"/>
          </a:xfrm>
        </p:spPr>
        <p:txBody>
          <a:bodyPr anchor="b"/>
          <a:lstStyle>
            <a:lvl1pPr>
              <a:defRPr sz="265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50"/>
            </a:lvl1pPr>
            <a:lvl2pPr marL="377967" indent="0">
              <a:buNone/>
              <a:defRPr sz="2300"/>
            </a:lvl2pPr>
            <a:lvl3pPr marL="755934" indent="0">
              <a:buNone/>
              <a:defRPr sz="2000"/>
            </a:lvl3pPr>
            <a:lvl4pPr marL="1133902" indent="0">
              <a:buNone/>
              <a:defRPr sz="1650"/>
            </a:lvl4pPr>
            <a:lvl5pPr marL="1511869" indent="0">
              <a:buNone/>
              <a:defRPr sz="1650"/>
            </a:lvl5pPr>
            <a:lvl6pPr marL="1889836" indent="0">
              <a:buNone/>
              <a:defRPr sz="1650"/>
            </a:lvl6pPr>
            <a:lvl7pPr marL="2267803" indent="0">
              <a:buNone/>
              <a:defRPr sz="1650"/>
            </a:lvl7pPr>
            <a:lvl8pPr marL="2645771" indent="0">
              <a:buNone/>
              <a:defRPr sz="1650"/>
            </a:lvl8pPr>
            <a:lvl9pPr marL="3023738" indent="0">
              <a:buNone/>
              <a:defRPr sz="165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00"/>
            </a:lvl1pPr>
            <a:lvl2pPr marL="377967" indent="0">
              <a:buNone/>
              <a:defRPr sz="1150"/>
            </a:lvl2pPr>
            <a:lvl3pPr marL="755934" indent="0">
              <a:buNone/>
              <a:defRPr sz="1000"/>
            </a:lvl3pPr>
            <a:lvl4pPr marL="1133902" indent="0">
              <a:buNone/>
              <a:defRPr sz="850"/>
            </a:lvl4pPr>
            <a:lvl5pPr marL="1511869" indent="0">
              <a:buNone/>
              <a:defRPr sz="850"/>
            </a:lvl5pPr>
            <a:lvl6pPr marL="1889836" indent="0">
              <a:buNone/>
              <a:defRPr sz="850"/>
            </a:lvl6pPr>
            <a:lvl7pPr marL="2267803" indent="0">
              <a:buNone/>
              <a:defRPr sz="850"/>
            </a:lvl7pPr>
            <a:lvl8pPr marL="2645771" indent="0">
              <a:buNone/>
              <a:defRPr sz="850"/>
            </a:lvl8pPr>
            <a:lvl9pPr marL="3023738" indent="0">
              <a:buNone/>
              <a:defRPr sz="85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3640F5-944B-4421-99D0-CFDCD31A66D9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504143" y="9909729"/>
            <a:ext cx="255138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3B0F66B-58A7-42FA-931F-C2D6CDB82DBB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934">
        <a:lnSpc>
          <a:spcPct val="90000"/>
        </a:lnSpc>
        <a:spcBef>
          <a:spcPts val="0"/>
        </a:spcBef>
        <a:buNone/>
        <a:defRPr sz="36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>
        <a:defRPr sz="15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hyperlink" Target="https://wa.me/79211302551" TargetMode="External"/><Relationship Id="rId7" Type="http://schemas.openxmlformats.org/officeDocument/2006/relationships/hyperlink" Target="https://wa.me/79218254535" TargetMode="External"/><Relationship Id="rId8" Type="http://schemas.openxmlformats.org/officeDocument/2006/relationships/hyperlink" Target="mailto:sales@stroimatic.com" TargetMode="External"/><Relationship Id="rId9" Type="http://schemas.openxmlformats.org/officeDocument/2006/relationships/image" Target="../media/image16.png"/><Relationship Id="rId10" Type="http://schemas.openxmlformats.org/officeDocument/2006/relationships/hyperlink" Target="http://t.me/stroimaticSGK_bot" TargetMode="External"/><Relationship Id="rId11" Type="http://schemas.openxmlformats.org/officeDocument/2006/relationships/hyperlink" Target="https://stroimatic.com/" TargetMode="External"/><Relationship Id="rId12" Type="http://schemas.openxmlformats.org/officeDocument/2006/relationships/hyperlink" Target="https://vk.com/stroimatic" TargetMode="External"/><Relationship Id="rId13" Type="http://schemas.openxmlformats.org/officeDocument/2006/relationships/hyperlink" Target="https://vk.com/stroimatic?roistat_visit=906723" TargetMode="External"/><Relationship Id="rId14" Type="http://schemas.openxmlformats.org/officeDocument/2006/relationships/image" Target="../media/image17.png"/><Relationship Id="rId15" Type="http://schemas.openxmlformats.org/officeDocument/2006/relationships/hyperlink" Target="https://dzen.ru/stroimatic" TargetMode="External"/><Relationship Id="rId16" Type="http://schemas.openxmlformats.org/officeDocument/2006/relationships/hyperlink" Target="https://www.youtube.com/channel/UCBFreYux5rWpKH1Z3QGYrtA" TargetMode="External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20" Type="http://schemas.openxmlformats.org/officeDocument/2006/relationships/image" Target="../media/image21.png"/><Relationship Id="rId21" Type="http://schemas.openxmlformats.org/officeDocument/2006/relationships/image" Target="../media/image22.png"/><Relationship Id="rId22" Type="http://schemas.openxmlformats.org/officeDocument/2006/relationships/image" Target="../media/image23.png"/><Relationship Id="rId23" Type="http://schemas.openxmlformats.org/officeDocument/2006/relationships/image" Target="../media/image24.png"/><Relationship Id="rId24" Type="http://schemas.openxmlformats.org/officeDocument/2006/relationships/image" Target="../media/image1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8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0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1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7559675" cy="10691812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63075" y="2737156"/>
            <a:ext cx="69796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>
                <a:solidFill>
                  <a:schemeClr val="bg1"/>
                </a:solidFill>
                <a:latin typeface="Proxima Nova"/>
              </a:rPr>
              <a:t>Новые продукты</a:t>
            </a:r>
            <a:endParaRPr/>
          </a:p>
          <a:p>
            <a:pPr algn="ctr">
              <a:defRPr/>
            </a:pPr>
            <a:r>
              <a:rPr lang="ru-RU" sz="4800" b="1">
                <a:solidFill>
                  <a:schemeClr val="bg1"/>
                </a:solidFill>
                <a:latin typeface="Proxima Nova"/>
              </a:rPr>
              <a:t>на базе платформы СТРОЙМАТИК</a:t>
            </a:r>
            <a:endParaRPr/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2507523" y="8554467"/>
            <a:ext cx="2544627" cy="0"/>
          </a:xfrm>
          <a:prstGeom prst="line">
            <a:avLst/>
          </a:prstGeom>
          <a:ln w="12700">
            <a:solidFill>
              <a:srgbClr val="EB61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 bwMode="auto">
          <a:xfrm>
            <a:off x="755260" y="9048119"/>
            <a:ext cx="604915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FFC000"/>
                </a:solidFill>
                <a:latin typeface="Proxima Nova"/>
              </a:rPr>
              <a:t>ЭФФЕКТИВНОЕ НАВЕСНОЕ ОБОРУДОВАНИЕ </a:t>
            </a:r>
            <a:endParaRPr/>
          </a:p>
        </p:txBody>
      </p:sp>
      <p:pic>
        <p:nvPicPr>
          <p:cNvPr id="11" name="Imag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8587" y="448267"/>
            <a:ext cx="6541338" cy="16890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8587" y="4606072"/>
            <a:ext cx="6317247" cy="34547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4274" y="1168456"/>
            <a:ext cx="6317247" cy="34547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-64" y="0"/>
            <a:ext cx="7559675" cy="4822619"/>
          </a:xfrm>
          <a:prstGeom prst="rect">
            <a:avLst/>
          </a:prstGeom>
          <a:solidFill>
            <a:schemeClr val="tx1">
              <a:lumMod val="95000"/>
              <a:lumOff val="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-1" y="4795815"/>
            <a:ext cx="7559675" cy="2519384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6">
              <a:defRPr/>
            </a:pPr>
            <a:endParaRPr sz="11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15822" y="6161219"/>
            <a:ext cx="231056" cy="232954"/>
          </a:xfrm>
          <a:prstGeom prst="rect">
            <a:avLst/>
          </a:prstGeom>
          <a:ln>
            <a:solidFill>
              <a:srgbClr val="EB6110"/>
            </a:solidFill>
          </a:ln>
        </p:spPr>
      </p:pic>
      <p:sp>
        <p:nvSpPr>
          <p:cNvPr id="7" name="TextBox 6"/>
          <p:cNvSpPr txBox="1"/>
          <p:nvPr/>
        </p:nvSpPr>
        <p:spPr bwMode="auto">
          <a:xfrm>
            <a:off x="1250570" y="6092286"/>
            <a:ext cx="252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6">
              <a:defRPr/>
            </a:pPr>
            <a:r>
              <a:rPr lang="ru-RU">
                <a:solidFill>
                  <a:schemeClr val="bg1"/>
                </a:solidFill>
                <a:latin typeface="Proxima Nova Lt"/>
              </a:rPr>
              <a:t>8 800 550 </a:t>
            </a:r>
            <a:r>
              <a:rPr lang="en-US">
                <a:solidFill>
                  <a:schemeClr val="bg1"/>
                </a:solidFill>
                <a:latin typeface="Proxima Nova Lt"/>
              </a:rPr>
              <a:t>1</a:t>
            </a:r>
            <a:r>
              <a:rPr lang="ru-RU">
                <a:solidFill>
                  <a:schemeClr val="bg1"/>
                </a:solidFill>
                <a:latin typeface="Proxima Nova Lt"/>
              </a:rPr>
              <a:t>5 28</a:t>
            </a:r>
            <a:endParaRPr>
              <a:solidFill>
                <a:schemeClr val="bg1"/>
              </a:solidFill>
              <a:latin typeface="Proxima Nova 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779774" y="6575958"/>
            <a:ext cx="361510" cy="3615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93449" y="6568729"/>
            <a:ext cx="357951" cy="357951"/>
          </a:xfrm>
          <a:prstGeom prst="rect">
            <a:avLst/>
          </a:prstGeom>
        </p:spPr>
      </p:pic>
      <p:sp>
        <p:nvSpPr>
          <p:cNvPr id="13" name="TextBox 12">
            <a:hlinkClick r:id="rId6"/>
          </p:cNvPr>
          <p:cNvSpPr txBox="1"/>
          <p:nvPr/>
        </p:nvSpPr>
        <p:spPr bwMode="auto">
          <a:xfrm>
            <a:off x="1151400" y="6520760"/>
            <a:ext cx="2092308" cy="462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42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i="0" u="sng" strike="noStrike" cap="none" spc="0">
                <a:solidFill>
                  <a:schemeClr val="bg1"/>
                </a:solidFill>
                <a:latin typeface="Proxima Nova"/>
                <a:cs typeface="Arial"/>
                <a:hlinkClick r:id="rId7" tooltip="https://wa.me/79218254535"/>
              </a:rPr>
              <a:t>+7 921-825-45-35</a:t>
            </a:r>
            <a:endParaRPr lang="ru-RU" u="sng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252375" y="6009070"/>
            <a:ext cx="2529204" cy="45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42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sng" strike="noStrike" cap="none" spc="0">
                <a:solidFill>
                  <a:schemeClr val="bg1"/>
                </a:solidFill>
                <a:latin typeface="Proxima Nova"/>
                <a:ea typeface="Arial"/>
                <a:cs typeface="Arial"/>
                <a:hlinkClick r:id="rId8" tooltip="mailto:sales@stroimatic.com"/>
              </a:rPr>
              <a:t>sales@stroimatic.com </a:t>
            </a:r>
            <a:endParaRPr lang="en-US" sz="1800" b="0" i="0" u="sng" strike="noStrike" cap="none" spc="0">
              <a:solidFill>
                <a:schemeClr val="bg1"/>
              </a:solidFill>
              <a:latin typeface="Proxima Nova"/>
              <a:ea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3842898" y="6113582"/>
            <a:ext cx="233690" cy="26295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 bwMode="auto">
          <a:xfrm>
            <a:off x="4252375" y="6506350"/>
            <a:ext cx="3134262" cy="451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429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800" b="0" i="0" u="sng" strike="noStrike" cap="none" spc="0">
                <a:solidFill>
                  <a:schemeClr val="bg1"/>
                </a:solidFill>
                <a:latin typeface="Proxima Nova"/>
                <a:ea typeface="Arial"/>
                <a:cs typeface="Arial"/>
                <a:hlinkClick r:id="rId10" tooltip="http://t.me/stroimaticSGK_bot"/>
              </a:rPr>
              <a:t>@stroimaticSGK_bot</a:t>
            </a:r>
            <a:endParaRPr lang="en-US" sz="1800" b="0" i="0" u="sng" strike="noStrike" cap="none" spc="0">
              <a:solidFill>
                <a:schemeClr val="bg1"/>
              </a:solidFill>
              <a:latin typeface="Proxima Nova"/>
              <a:ea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519668" y="8505454"/>
            <a:ext cx="12497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sng" strike="noStrike" cap="none" spc="0">
                <a:ln>
                  <a:noFill/>
                </a:ln>
                <a:solidFill>
                  <a:schemeClr val="bg1"/>
                </a:solidFill>
                <a:latin typeface="Proxima Nova"/>
                <a:ea typeface="Arial"/>
                <a:cs typeface="Arial"/>
                <a:hlinkClick r:id="rId11" tooltip="https://stroimatic.com/"/>
              </a:rPr>
              <a:t>САЙТ</a:t>
            </a:r>
            <a:endParaRPr sz="1400" b="0" i="0" strike="noStrike" cap="none" spc="0">
              <a:ln>
                <a:noFill/>
              </a:ln>
              <a:solidFill>
                <a:schemeClr val="bg1"/>
              </a:solidFill>
              <a:latin typeface="Proxima Nova"/>
              <a:ea typeface="Arial"/>
              <a:cs typeface="Arial"/>
            </a:endParaRPr>
          </a:p>
        </p:txBody>
      </p:sp>
      <p:sp>
        <p:nvSpPr>
          <p:cNvPr id="22" name="TextBox 21">
            <a:hlinkClick r:id="rId12"/>
          </p:cNvPr>
          <p:cNvSpPr txBox="1"/>
          <p:nvPr/>
        </p:nvSpPr>
        <p:spPr bwMode="auto">
          <a:xfrm>
            <a:off x="4017046" y="8503098"/>
            <a:ext cx="14224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sng" strike="noStrike" cap="none" spc="0">
                <a:ln>
                  <a:noFill/>
                </a:ln>
                <a:solidFill>
                  <a:schemeClr val="bg1"/>
                </a:solidFill>
                <a:latin typeface="Proxima Nova"/>
                <a:ea typeface="Arial"/>
                <a:cs typeface="Arial"/>
                <a:hlinkClick r:id="rId13" tooltip="https://vk.com/stroimatic?roistat_visit=906723"/>
              </a:rPr>
              <a:t>ВКОНТАКТЕ</a:t>
            </a:r>
            <a:endParaRPr sz="1400" b="0" i="0" strike="noStrike" cap="none" spc="0">
              <a:ln>
                <a:noFill/>
              </a:ln>
              <a:solidFill>
                <a:schemeClr val="bg1"/>
              </a:solidFill>
              <a:latin typeface="Proxima Nova"/>
              <a:ea typeface="Arial"/>
              <a:cs typeface="Arial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14"/>
          <a:srcRect l="0" t="0" r="83300" b="0"/>
          <a:stretch/>
        </p:blipFill>
        <p:spPr bwMode="auto">
          <a:xfrm>
            <a:off x="6325656" y="7870024"/>
            <a:ext cx="462144" cy="45942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5931831" y="8503098"/>
            <a:ext cx="12497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0" i="0" u="sng" strike="noStrike" cap="none" spc="0">
                <a:ln>
                  <a:noFill/>
                </a:ln>
                <a:solidFill>
                  <a:schemeClr val="bg1"/>
                </a:solidFill>
                <a:latin typeface="Proxima Nova"/>
                <a:ea typeface="Arial"/>
                <a:cs typeface="Arial"/>
                <a:hlinkClick r:id="rId15" tooltip="https://dzen.ru/stroimatic"/>
              </a:rPr>
              <a:t>ДЗЕН</a:t>
            </a:r>
            <a:endParaRPr sz="1400" b="0" i="0" strike="noStrike" cap="none" spc="0">
              <a:ln>
                <a:noFill/>
              </a:ln>
              <a:solidFill>
                <a:schemeClr val="bg1"/>
              </a:solidFill>
              <a:latin typeface="Proxima Nova"/>
              <a:ea typeface="Arial"/>
              <a:cs typeface="Arial"/>
            </a:endParaRPr>
          </a:p>
        </p:txBody>
      </p:sp>
      <p:sp>
        <p:nvSpPr>
          <p:cNvPr id="25" name="TextBox 24">
            <a:hlinkClick r:id="rId16"/>
          </p:cNvPr>
          <p:cNvSpPr txBox="1"/>
          <p:nvPr/>
        </p:nvSpPr>
        <p:spPr bwMode="auto">
          <a:xfrm>
            <a:off x="2306437" y="8511379"/>
            <a:ext cx="12497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0" i="0" u="sng" strike="noStrike" cap="none" spc="0">
                <a:ln>
                  <a:noFill/>
                </a:ln>
                <a:solidFill>
                  <a:schemeClr val="bg1"/>
                </a:solidFill>
                <a:latin typeface="Proxima Nova"/>
                <a:ea typeface="Arial"/>
                <a:cs typeface="Arial"/>
              </a:rPr>
              <a:t>YOUTUBE</a:t>
            </a:r>
            <a:endParaRPr sz="1400" b="0" i="0" u="sng" strike="noStrike" cap="none" spc="0">
              <a:ln>
                <a:noFill/>
              </a:ln>
              <a:solidFill>
                <a:schemeClr val="bg1"/>
              </a:solidFill>
              <a:latin typeface="Proxima Nova"/>
              <a:ea typeface="Arial"/>
              <a:cs typeface="Arial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2677253" y="7937995"/>
            <a:ext cx="500717" cy="37317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/>
          <a:stretch/>
        </p:blipFill>
        <p:spPr bwMode="auto">
          <a:xfrm>
            <a:off x="955853" y="7930522"/>
            <a:ext cx="418552" cy="41855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>
            <a:off x="4521816" y="7916509"/>
            <a:ext cx="412938" cy="41293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0"/>
          <a:stretch/>
        </p:blipFill>
        <p:spPr bwMode="auto">
          <a:xfrm>
            <a:off x="643676" y="8926131"/>
            <a:ext cx="1042905" cy="104290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>
            <a:off x="2406158" y="8926131"/>
            <a:ext cx="1042905" cy="104290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/>
          <a:stretch/>
        </p:blipFill>
        <p:spPr bwMode="auto">
          <a:xfrm>
            <a:off x="4206831" y="8926131"/>
            <a:ext cx="1042905" cy="104290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3"/>
          <a:stretch/>
        </p:blipFill>
        <p:spPr bwMode="auto">
          <a:xfrm>
            <a:off x="6033228" y="8926131"/>
            <a:ext cx="1046998" cy="104699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 bwMode="auto">
          <a:xfrm>
            <a:off x="333962" y="4809612"/>
            <a:ext cx="6922620" cy="11600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7429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200" b="0" i="0" u="none" strike="noStrike" cap="none" spc="0">
                <a:ln>
                  <a:noFill/>
                </a:ln>
                <a:solidFill>
                  <a:srgbClr val="262626"/>
                </a:solidFill>
                <a:latin typeface="Proxima Nova"/>
                <a:ea typeface="Arial"/>
                <a:cs typeface="Arial"/>
              </a:rPr>
              <a:t>ДАВАЙТЕ ОБСУДИМ ДЕТАЛИ!</a:t>
            </a:r>
            <a:br>
              <a:rPr lang="ru-RU" sz="3200" b="0" i="0" u="none" strike="noStrike" cap="none" spc="0">
                <a:ln>
                  <a:noFill/>
                </a:ln>
                <a:solidFill>
                  <a:prstClr val="white"/>
                </a:solidFill>
                <a:latin typeface="Proxima Nova"/>
                <a:ea typeface="Arial"/>
                <a:cs typeface="Arial"/>
              </a:rPr>
            </a:br>
            <a:r>
              <a:rPr lang="ru-RU" sz="3200" b="0" i="0" u="none" strike="noStrike" cap="none" spc="0">
                <a:ln>
                  <a:noFill/>
                </a:ln>
                <a:solidFill>
                  <a:prstClr val="white"/>
                </a:solidFill>
                <a:latin typeface="Proxima Nova"/>
                <a:ea typeface="Arial"/>
                <a:cs typeface="Arial"/>
              </a:rPr>
              <a:t>СВЯЖИТЕСЬ С НАМИ:</a:t>
            </a:r>
            <a:endParaRPr lang="en-US" sz="3200" b="0" i="0" u="none" strike="noStrike" cap="none" spc="0">
              <a:ln>
                <a:noFill/>
              </a:ln>
              <a:solidFill>
                <a:prstClr val="white"/>
              </a:solidFill>
              <a:latin typeface="Proxima Nova"/>
              <a:ea typeface="Arial"/>
              <a:cs typeface="Arial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4"/>
          <a:stretch/>
        </p:blipFill>
        <p:spPr bwMode="auto">
          <a:xfrm>
            <a:off x="660580" y="348534"/>
            <a:ext cx="6253856" cy="163984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22479"/>
            <a:ext cx="7559675" cy="369333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800225" y="1942682"/>
            <a:ext cx="5759449" cy="155196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1814739" y="1942681"/>
            <a:ext cx="57449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>
                <a:solidFill>
                  <a:schemeClr val="bg1"/>
                </a:solidFill>
                <a:latin typeface="Inter"/>
              </a:rPr>
              <a:t>М</a:t>
            </a:r>
            <a:r>
              <a:rPr lang="ru-RU" b="0" i="0">
                <a:solidFill>
                  <a:schemeClr val="bg1"/>
                </a:solidFill>
                <a:latin typeface="Inter"/>
              </a:rPr>
              <a:t>обильная платформа, обеспечивающая устойчивость, маневренность и безопасность работы оборудования, оснащена системой дистанционного управления, что позволяет оператору контролировать перемещение и установку платформы с безопасного расстояния.</a:t>
            </a:r>
            <a:endParaRPr lang="ru-RU">
              <a:solidFill>
                <a:schemeClr val="bg1"/>
              </a:solidFill>
              <a:latin typeface="Proxima Nova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159658" y="742908"/>
            <a:ext cx="7400017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ru-RU" sz="2800" b="1">
                <a:solidFill>
                  <a:srgbClr val="FFC000"/>
                </a:solidFill>
                <a:latin typeface="Proxima Nova"/>
              </a:rPr>
              <a:t>Радиоуправляемая база от </a:t>
            </a:r>
            <a:endParaRPr/>
          </a:p>
          <a:p>
            <a:pPr algn="r">
              <a:spcAft>
                <a:spcPts val="600"/>
              </a:spcAft>
              <a:defRPr/>
            </a:pPr>
            <a:r>
              <a:rPr lang="ru-RU" sz="2800" b="1">
                <a:solidFill>
                  <a:srgbClr val="FFC000"/>
                </a:solidFill>
                <a:latin typeface="Proxima Nova"/>
              </a:rPr>
              <a:t>установки СГК-320 с аутригерами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276311"/>
            <a:ext cx="2539682" cy="6603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78239" y="3579299"/>
            <a:ext cx="4481436" cy="27496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7520643"/>
            <a:ext cx="4481435" cy="2719519"/>
          </a:xfrm>
          <a:prstGeom prst="rect">
            <a:avLst/>
          </a:prstGeom>
        </p:spPr>
      </p:pic>
      <p:sp>
        <p:nvSpPr>
          <p:cNvPr id="17" name="Шестиугольник 16"/>
          <p:cNvSpPr/>
          <p:nvPr/>
        </p:nvSpPr>
        <p:spPr bwMode="auto">
          <a:xfrm rot="5400000">
            <a:off x="1812169" y="3721997"/>
            <a:ext cx="1434645" cy="1278014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18" name="Шестиугольник 17"/>
          <p:cNvSpPr/>
          <p:nvPr/>
        </p:nvSpPr>
        <p:spPr bwMode="auto">
          <a:xfrm rot="5400000">
            <a:off x="4394036" y="7318907"/>
            <a:ext cx="950410" cy="89943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21" name="TextBox 20"/>
          <p:cNvSpPr txBox="1"/>
          <p:nvPr/>
        </p:nvSpPr>
        <p:spPr bwMode="auto">
          <a:xfrm>
            <a:off x="-326530" y="5348287"/>
            <a:ext cx="3780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Цена базы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3 900 000 рублей !</a:t>
            </a:r>
            <a:endParaRPr lang="ru-RU" b="1">
              <a:solidFill>
                <a:srgbClr val="FFC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0" y="6321292"/>
            <a:ext cx="75596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800" b="1">
                <a:solidFill>
                  <a:schemeClr val="bg1"/>
                </a:solidFill>
                <a:latin typeface="Proxima Nova Lt"/>
              </a:rPr>
              <a:t>На платформу размещается любое сменное навесное оборудование Стройматик: косилка, </a:t>
            </a:r>
            <a:r>
              <a:rPr lang="ru-RU" sz="1800" b="1">
                <a:solidFill>
                  <a:schemeClr val="bg1"/>
                </a:solidFill>
                <a:latin typeface="Proxima Nova Lt"/>
              </a:rPr>
              <a:t>мульчер</a:t>
            </a:r>
            <a:r>
              <a:rPr lang="ru-RU" sz="1800" b="1">
                <a:solidFill>
                  <a:schemeClr val="bg1"/>
                </a:solidFill>
                <a:latin typeface="Proxima Nova Lt"/>
              </a:rPr>
              <a:t>, </a:t>
            </a:r>
            <a:r>
              <a:rPr lang="ru-RU" sz="1800" b="1">
                <a:solidFill>
                  <a:schemeClr val="bg1"/>
                </a:solidFill>
                <a:latin typeface="Proxima Nova Lt"/>
              </a:rPr>
              <a:t>снегоротор</a:t>
            </a:r>
            <a:r>
              <a:rPr lang="ru-RU" sz="1800" b="1">
                <a:solidFill>
                  <a:schemeClr val="bg1"/>
                </a:solidFill>
                <a:latin typeface="Proxima Nova Lt"/>
              </a:rPr>
              <a:t>, сваебойная мачта, копер для дорожных ограждений и мачт освещений.</a:t>
            </a:r>
            <a:endParaRPr lang="ru-RU" b="1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4481435" y="8468039"/>
            <a:ext cx="314014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FFC000"/>
                </a:solidFill>
                <a:latin typeface="Proxima Nova Lt"/>
              </a:rPr>
              <a:t>Используйте существующую установку СТРОЙМАТИК на 200%!</a:t>
            </a:r>
            <a:endParaRPr/>
          </a:p>
          <a:p>
            <a:pPr>
              <a:defRPr/>
            </a:pPr>
            <a:r>
              <a:rPr lang="ru-RU" sz="1600" b="1">
                <a:solidFill>
                  <a:srgbClr val="FFC000"/>
                </a:solidFill>
                <a:latin typeface="Proxima Nova Lt"/>
              </a:rPr>
              <a:t>Устанавливайте новое навесное оборудование!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899433" y="2040865"/>
            <a:ext cx="6660241" cy="147732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-2" y="685835"/>
            <a:ext cx="75596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ru-RU" sz="2800" b="1">
                <a:solidFill>
                  <a:srgbClr val="FFC000"/>
                </a:solidFill>
                <a:latin typeface="Proxima Nova"/>
              </a:rPr>
              <a:t>Навесное оборудование - косилка для кошения травы на откосах дорог и трасс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131171"/>
            <a:ext cx="2539682" cy="6603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882751" y="2055848"/>
            <a:ext cx="66602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>
                <a:solidFill>
                  <a:schemeClr val="bg1"/>
                </a:solidFill>
                <a:latin typeface="Proxima Nova Lt"/>
              </a:rPr>
              <a:t>Предназначена для безопасного и эффективного кошения травы на откосах дорог, где традиционные тракторы подвержены риску опрокидывания из-за значительного наклона, а также в труднодоступных местах лесных массивов и пересеченной местности.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2" y="3686799"/>
            <a:ext cx="4647046" cy="21748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4647046" y="4327320"/>
            <a:ext cx="2912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rgbClr val="FFC000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Цена навески всего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1 990 000 рублей!</a:t>
            </a:r>
            <a:endParaRPr lang="ru-RU" b="1">
              <a:solidFill>
                <a:srgbClr val="FFC000"/>
              </a:solidFill>
              <a:latin typeface="Proxima Nova Lt"/>
            </a:endParaRPr>
          </a:p>
        </p:txBody>
      </p:sp>
      <p:sp>
        <p:nvSpPr>
          <p:cNvPr id="19" name="Шестиугольник 18"/>
          <p:cNvSpPr/>
          <p:nvPr/>
        </p:nvSpPr>
        <p:spPr bwMode="auto">
          <a:xfrm rot="5400000">
            <a:off x="4072714" y="5014890"/>
            <a:ext cx="950410" cy="89943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20" name="TextBox 19"/>
          <p:cNvSpPr txBox="1"/>
          <p:nvPr/>
        </p:nvSpPr>
        <p:spPr bwMode="auto">
          <a:xfrm>
            <a:off x="-1" y="7403784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Оснащена мощными роторными ножами, способными справляться с высокой травой, кустарником и мелкими ветками.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0" y="6727230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Косилка имеет специальную конструкцию с низким центром тяжести, что обеспечивает устойчивость на крутых склонах (до 45-50 градусов).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0" y="8128905"/>
            <a:ext cx="7559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Используется для обслуживания откосов автомобильных и железных дорог, трасс, аэродромов, парков, скверов и других территорий с неровным рельефом.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0" y="9042622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Оператор может управлять косилкой на расстоянии, избегая риска травм на крутых склонах или в труднодоступных местах.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-1" y="9694443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Специальная конструкция и гусеничный ход обеспечивают работу на сложных участках, включая крутые склоны и неровные поверхности.</a:t>
            </a:r>
            <a:endParaRPr/>
          </a:p>
        </p:txBody>
      </p:sp>
      <p:sp>
        <p:nvSpPr>
          <p:cNvPr id="28" name="TextBox 27"/>
          <p:cNvSpPr txBox="1"/>
          <p:nvPr/>
        </p:nvSpPr>
        <p:spPr bwMode="auto">
          <a:xfrm>
            <a:off x="-2" y="5795465"/>
            <a:ext cx="75596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chemeClr val="bg1"/>
              </a:solidFill>
              <a:latin typeface="Proxima Nova"/>
            </a:endParaRPr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Расчетная операционная прибыль около 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450 000 рублей в месяц!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212873" y="3633289"/>
            <a:ext cx="3780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Цена базы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3 900 000 рублей !</a:t>
            </a:r>
            <a:endParaRPr lang="ru-RU" b="1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-3" y="2070830"/>
            <a:ext cx="6660241" cy="1596804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-2" y="685835"/>
            <a:ext cx="75596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ru-RU" sz="2800" b="1">
                <a:solidFill>
                  <a:srgbClr val="FFC000"/>
                </a:solidFill>
                <a:latin typeface="Proxima Nova"/>
              </a:rPr>
              <a:t>Навесное оборудование - 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мульчер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 для расчистки кустов и ресурсной растительности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131171"/>
            <a:ext cx="2539682" cy="6603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337508" y="4858594"/>
            <a:ext cx="2912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rgbClr val="FFC000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Цена навески всего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2 490 000 рублей!</a:t>
            </a:r>
            <a:endParaRPr lang="ru-RU" b="1">
              <a:solidFill>
                <a:srgbClr val="FFC000"/>
              </a:solidFill>
              <a:latin typeface="Proxima Nova 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3421" y="6022381"/>
            <a:ext cx="75596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chemeClr val="bg1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Расчетная операционная прибыль около 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 Lt"/>
              </a:rPr>
              <a:t>540 000 рублей в месяц!</a:t>
            </a:r>
            <a:endParaRPr lang="ru-RU" b="1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13421" y="6988937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Способен быстро и эффективно расчищать большие площади, что значительно ускоряет процесс подготовки территорий.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13421" y="7678132"/>
            <a:ext cx="75462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Режущие элементы из твердых сплавов и прочная конструкция обеспечивают длительный срок службы оборудования даже в тяжелых условиях эксплуатации.</a:t>
            </a:r>
            <a:endParaRPr/>
          </a:p>
        </p:txBody>
      </p:sp>
      <p:sp>
        <p:nvSpPr>
          <p:cNvPr id="29" name="TextBox 28"/>
          <p:cNvSpPr txBox="1"/>
          <p:nvPr/>
        </p:nvSpPr>
        <p:spPr bwMode="auto">
          <a:xfrm>
            <a:off x="13422" y="8615750"/>
            <a:ext cx="7559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Оснащен ротором с твердосплавными зубьями или молотками, которые способны измельчать деревья диаметром до 20-30 см (в зависимости от модели).</a:t>
            </a:r>
            <a:endParaRPr/>
          </a:p>
        </p:txBody>
      </p:sp>
      <p:sp>
        <p:nvSpPr>
          <p:cNvPr id="30" name="TextBox 29"/>
          <p:cNvSpPr txBox="1"/>
          <p:nvPr/>
        </p:nvSpPr>
        <p:spPr bwMode="auto">
          <a:xfrm>
            <a:off x="26845" y="9524792"/>
            <a:ext cx="7546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Гидравлический </a:t>
            </a:r>
            <a:r>
              <a:rPr lang="ru-RU" sz="1600" b="0" i="0">
                <a:solidFill>
                  <a:schemeClr val="bg1"/>
                </a:solidFill>
                <a:latin typeface="Proxima Nova Lt"/>
              </a:rPr>
              <a:t>мульчер</a:t>
            </a: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может работать в сложных условиях: на склонах, в заболоченной местности или неровных поверхностях. 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-96663" y="4275818"/>
            <a:ext cx="3780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Цена базы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3 900 000 рублей !</a:t>
            </a:r>
            <a:endParaRPr lang="ru-RU" b="1">
              <a:solidFill>
                <a:srgbClr val="FFC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-43727" y="1979646"/>
            <a:ext cx="67039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0" i="0">
                <a:solidFill>
                  <a:schemeClr val="bg1"/>
                </a:solidFill>
                <a:latin typeface="Proxima Nova Lt"/>
              </a:rPr>
              <a:t>Оборудование используется для обслуживание линий электропередач, газопроводов и других объектов инфраструктуры. Радиоуправляемая система позволяет работать даже с ядовитыми растениями, например борщевиком, что входит в национальные проекты со стабильным финансированием.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74223" y="3745679"/>
            <a:ext cx="3985449" cy="2558705"/>
          </a:xfrm>
          <a:prstGeom prst="rect">
            <a:avLst/>
          </a:prstGeom>
        </p:spPr>
      </p:pic>
      <p:sp>
        <p:nvSpPr>
          <p:cNvPr id="19" name="Шестиугольник 18"/>
          <p:cNvSpPr/>
          <p:nvPr/>
        </p:nvSpPr>
        <p:spPr bwMode="auto">
          <a:xfrm rot="5400000">
            <a:off x="3201267" y="5439966"/>
            <a:ext cx="646331" cy="60053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899431" y="1724480"/>
            <a:ext cx="6660241" cy="1193145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-2" y="6772772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1600">
                <a:solidFill>
                  <a:schemeClr val="bg1"/>
                </a:solidFill>
                <a:latin typeface="Inter"/>
              </a:rPr>
              <a:t>* П</a:t>
            </a:r>
            <a:r>
              <a:rPr lang="ru-RU" sz="1600" b="0" i="0">
                <a:solidFill>
                  <a:schemeClr val="bg1"/>
                </a:solidFill>
                <a:latin typeface="Inter"/>
              </a:rPr>
              <a:t>озволяет быстро очищать большие площади от снега, что особенно важно при уборке дорог, парковок и территорий предприятий.</a:t>
            </a:r>
            <a:endParaRPr lang="ru-RU" sz="1600" b="1">
              <a:solidFill>
                <a:schemeClr val="bg1"/>
              </a:solidFill>
              <a:latin typeface="Proxima Nov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131171"/>
            <a:ext cx="2539682" cy="6603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899433" y="1677310"/>
            <a:ext cx="66403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>
                <a:solidFill>
                  <a:schemeClr val="bg1"/>
                </a:solidFill>
                <a:latin typeface="Proxima Nova Lt"/>
              </a:rPr>
              <a:t>Это комбинированное решение позволяет одновременно удалять снег, отбрасывая его в сторону, и разрушать наледь, что существенно повышает безопасность дорожного движения в зимний период.</a:t>
            </a:r>
            <a:endParaRPr/>
          </a:p>
        </p:txBody>
      </p:sp>
      <p:sp>
        <p:nvSpPr>
          <p:cNvPr id="16" name="TextBox 15"/>
          <p:cNvSpPr txBox="1"/>
          <p:nvPr/>
        </p:nvSpPr>
        <p:spPr bwMode="auto">
          <a:xfrm>
            <a:off x="4769993" y="3182410"/>
            <a:ext cx="2912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rgbClr val="FFC000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Цена навески всего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2 490 000 рублей!</a:t>
            </a:r>
            <a:endParaRPr lang="ru-RU" b="1">
              <a:solidFill>
                <a:srgbClr val="FFC000"/>
              </a:solidFill>
              <a:latin typeface="Proxima Nova 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4286" y="5650343"/>
            <a:ext cx="75596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chemeClr val="bg1"/>
              </a:solidFill>
              <a:latin typeface="Proxima Nova"/>
            </a:endParaRPr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Расчетная операционная прибыль около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590 000 рублей в месяц!</a:t>
            </a:r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615" y="3123491"/>
            <a:ext cx="4872038" cy="2609430"/>
          </a:xfrm>
          <a:prstGeom prst="rect">
            <a:avLst/>
          </a:prstGeom>
        </p:spPr>
      </p:pic>
      <p:sp>
        <p:nvSpPr>
          <p:cNvPr id="19" name="Шестиугольник 18"/>
          <p:cNvSpPr/>
          <p:nvPr/>
        </p:nvSpPr>
        <p:spPr bwMode="auto">
          <a:xfrm rot="5400000">
            <a:off x="4582571" y="4606233"/>
            <a:ext cx="950410" cy="89943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17" name="TextBox 16"/>
          <p:cNvSpPr txBox="1"/>
          <p:nvPr/>
        </p:nvSpPr>
        <p:spPr bwMode="auto">
          <a:xfrm>
            <a:off x="34132" y="7427494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chemeClr val="bg1"/>
                </a:solidFill>
              </a:rPr>
              <a:t>* Комплексное обслуживание: одна установка выполняет две задачи, что снижает затраты и упрощает технологический процесс.</a:t>
            </a:r>
            <a:endParaRPr/>
          </a:p>
        </p:txBody>
      </p:sp>
      <p:sp>
        <p:nvSpPr>
          <p:cNvPr id="18" name="TextBox 17"/>
          <p:cNvSpPr txBox="1"/>
          <p:nvPr/>
        </p:nvSpPr>
        <p:spPr bwMode="auto">
          <a:xfrm>
            <a:off x="14286" y="8044237"/>
            <a:ext cx="75255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Inter"/>
              </a:rPr>
              <a:t>* </a:t>
            </a:r>
            <a:r>
              <a:rPr lang="ru-RU" sz="1600" b="0" i="0">
                <a:solidFill>
                  <a:schemeClr val="bg1"/>
                </a:solidFill>
                <a:latin typeface="Inter"/>
              </a:rPr>
              <a:t>Снегоротор</a:t>
            </a:r>
            <a:r>
              <a:rPr lang="ru-RU" sz="1600" b="0" i="0">
                <a:solidFill>
                  <a:schemeClr val="bg1"/>
                </a:solidFill>
                <a:latin typeface="Inter"/>
              </a:rPr>
              <a:t> легко монтируется и демонтируется, а его управление не требует специальных навыков.</a:t>
            </a:r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4286" y="8698959"/>
            <a:ext cx="75596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Inter"/>
              </a:rPr>
              <a:t>* Благодаря мощному ротору и лопастям, оборудование справляется не только с рыхлым снегом, но и с плотными снежными массами и наледью.</a:t>
            </a:r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-19845" y="9408728"/>
            <a:ext cx="755967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Inter"/>
              </a:rPr>
              <a:t>* Гусеничная платформа позволяет работать в труднодоступных местах, обеспечивает высокую проходимость в глубоком снегу, на льду, Подходит для работы в сложных климатических и ландшафтных условиях.</a:t>
            </a:r>
            <a:endParaRPr/>
          </a:p>
          <a:p>
            <a:pPr algn="just">
              <a:defRPr/>
            </a:pPr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-19845" y="719510"/>
            <a:ext cx="75398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800" b="1" i="0">
                <a:solidFill>
                  <a:srgbClr val="FFC000"/>
                </a:solidFill>
                <a:latin typeface="Inter"/>
              </a:rPr>
              <a:t>Навесное оборудование - </a:t>
            </a:r>
            <a:r>
              <a:rPr lang="ru-RU" sz="2800" b="1" i="0">
                <a:solidFill>
                  <a:srgbClr val="FFC000"/>
                </a:solidFill>
                <a:latin typeface="Inter"/>
              </a:rPr>
              <a:t>снегоротор</a:t>
            </a:r>
            <a:r>
              <a:rPr lang="ru-RU" sz="2800" b="1" i="0">
                <a:solidFill>
                  <a:srgbClr val="FFC000"/>
                </a:solidFill>
                <a:latin typeface="Inter"/>
              </a:rPr>
              <a:t> для уборки снега и наледи</a:t>
            </a:r>
            <a:endParaRPr lang="ru-RU" sz="2800" b="1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-3" y="2166205"/>
            <a:ext cx="6660241" cy="131565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-2" y="685835"/>
            <a:ext cx="75596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ru-RU" sz="2800" b="1">
                <a:solidFill>
                  <a:srgbClr val="FFC000"/>
                </a:solidFill>
                <a:latin typeface="Proxima Nova"/>
              </a:rPr>
              <a:t>Навесное оборудование – 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вибро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 установка погружения столбов дорожных ограждений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131171"/>
            <a:ext cx="2539682" cy="6603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-3" y="2164374"/>
            <a:ext cx="66602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Предназначенна</a:t>
            </a: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для быстрого и эффективного монтажа опорных столбов, используемых в дорожных ограждениях. Такие установки применяются при строительстве и ремонте автомобильных дорог, мостов, а также для установки ограждений на промышленных объектах и в городской инфраструктуре.</a:t>
            </a:r>
            <a:endParaRPr lang="ru-RU" sz="1600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94114" y="4285663"/>
            <a:ext cx="2912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rgbClr val="FFC000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Цена навески всего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3 480 000 рублей!</a:t>
            </a:r>
            <a:endParaRPr lang="ru-RU" b="1">
              <a:solidFill>
                <a:srgbClr val="FFC000"/>
              </a:solidFill>
              <a:latin typeface="Proxima Nova 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-3" y="5198735"/>
            <a:ext cx="47540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chemeClr val="bg1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Расчетная операционная прибыль около</a:t>
            </a:r>
            <a:r>
              <a:rPr lang="ru-RU" sz="1800" b="1">
                <a:solidFill>
                  <a:schemeClr val="bg1"/>
                </a:solidFill>
                <a:latin typeface="Proxima Nova Lt"/>
              </a:rPr>
              <a:t> 1 100 000 рублей в месяц!</a:t>
            </a:r>
            <a:endParaRPr lang="ru-RU" b="1">
              <a:solidFill>
                <a:schemeClr val="bg1"/>
              </a:solidFill>
              <a:latin typeface="Proxima Nova 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68332" y="3586579"/>
            <a:ext cx="2790476" cy="3500000"/>
          </a:xfrm>
          <a:prstGeom prst="rect">
            <a:avLst/>
          </a:prstGeom>
        </p:spPr>
      </p:pic>
      <p:sp>
        <p:nvSpPr>
          <p:cNvPr id="19" name="Шестиугольник 18"/>
          <p:cNvSpPr/>
          <p:nvPr/>
        </p:nvSpPr>
        <p:spPr bwMode="auto">
          <a:xfrm rot="5400000">
            <a:off x="6648175" y="3379299"/>
            <a:ext cx="950410" cy="89943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17" name="TextBox 16"/>
          <p:cNvSpPr txBox="1"/>
          <p:nvPr/>
        </p:nvSpPr>
        <p:spPr bwMode="auto">
          <a:xfrm>
            <a:off x="0" y="7126795"/>
            <a:ext cx="7573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* Установка позволяет быстро погружать столбы в грунт, что значительно ускоряет процесс монтажа дорожных ограждений по сравнению с ручными методами.</a:t>
            </a:r>
            <a:endParaRPr lang="ru-RU" sz="1600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4288" y="7983658"/>
            <a:ext cx="75588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* Оборудование обеспечивает точное позиционирование столбов по высоте, углу наклона и глубине погружения, что важно для соблюдения стандартов безопасности.</a:t>
            </a:r>
            <a:endParaRPr lang="ru-RU" sz="1600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3420" y="8840521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* Установка может работать с различными типами грунтов (включая плотные и каменистые почвы) и адаптироваться под разные типы столбов (металлические, бетонные, деревянные).</a:t>
            </a:r>
            <a:endParaRPr lang="ru-RU" sz="1600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13420" y="9706968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*</a:t>
            </a:r>
            <a:r>
              <a:rPr lang="en-US" sz="1600" b="0" i="0">
                <a:solidFill>
                  <a:schemeClr val="bg1"/>
                </a:solidFill>
                <a:latin typeface="Proxima Nova Lt"/>
              </a:rPr>
              <a:t> </a:t>
            </a:r>
            <a:r>
              <a:rPr lang="ru-RU" sz="1600" b="0" i="0">
                <a:solidFill>
                  <a:schemeClr val="bg1"/>
                </a:solidFill>
                <a:latin typeface="Proxima Nova Lt"/>
              </a:rPr>
              <a:t>Автоматизация процесса снижает необходимость в ручном труде, что сокращает затраты на рабочую силу и уменьшает время выполнения работ.</a:t>
            </a:r>
            <a:endParaRPr lang="ru-RU" sz="1600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-140057" y="3730018"/>
            <a:ext cx="3780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Цена базы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3 900 000 рублей !</a:t>
            </a:r>
            <a:endParaRPr lang="ru-RU" b="1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899431" y="1953089"/>
            <a:ext cx="6660241" cy="863364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131171"/>
            <a:ext cx="2539682" cy="6603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899433" y="1957900"/>
            <a:ext cx="66602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rgbClr val="FFFFFF"/>
                </a:solidFill>
                <a:latin typeface="ProximaNova"/>
              </a:rPr>
              <a:t>Установка для возведения фундаментов под частные, коммерческие и промышленные объекты</a:t>
            </a:r>
            <a:r>
              <a:rPr lang="ru-RU" sz="1600" b="0" i="0">
                <a:solidFill>
                  <a:schemeClr val="bg1"/>
                </a:solidFill>
                <a:latin typeface="ProximaNova"/>
              </a:rPr>
              <a:t>.  Компактная и маневренная, замена большому копру. </a:t>
            </a:r>
            <a:endParaRPr lang="ru-RU" sz="1600">
              <a:latin typeface="Proxima Nova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746605" y="3855244"/>
            <a:ext cx="2912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rgbClr val="FFC000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Цена навески всего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1 990 000 рублей!</a:t>
            </a:r>
            <a:endParaRPr lang="ru-RU" b="1">
              <a:solidFill>
                <a:srgbClr val="FFC000"/>
              </a:solidFill>
              <a:latin typeface="Proxima Nova 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4285" y="5891029"/>
            <a:ext cx="75596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chemeClr val="bg1"/>
              </a:solidFill>
              <a:latin typeface="Proxima Nova"/>
            </a:endParaRPr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Расчетная операционная прибыль около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 420 000 рублей в месяц!</a:t>
            </a:r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1" y="3072431"/>
            <a:ext cx="4831880" cy="2818597"/>
          </a:xfrm>
          <a:prstGeom prst="rect">
            <a:avLst/>
          </a:prstGeom>
        </p:spPr>
      </p:pic>
      <p:sp>
        <p:nvSpPr>
          <p:cNvPr id="19" name="Шестиугольник 18"/>
          <p:cNvSpPr/>
          <p:nvPr/>
        </p:nvSpPr>
        <p:spPr bwMode="auto">
          <a:xfrm rot="5400000">
            <a:off x="4118790" y="4852682"/>
            <a:ext cx="950410" cy="899432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23" name="TextBox 22"/>
          <p:cNvSpPr txBox="1"/>
          <p:nvPr/>
        </p:nvSpPr>
        <p:spPr bwMode="auto">
          <a:xfrm>
            <a:off x="-1" y="220206"/>
            <a:ext cx="75453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endParaRPr lang="ru-RU" sz="2800" b="1">
              <a:solidFill>
                <a:srgbClr val="FFC000"/>
              </a:solidFill>
              <a:latin typeface="Proxima Nova Lt"/>
            </a:endParaRPr>
          </a:p>
          <a:p>
            <a:pPr algn="r">
              <a:defRPr/>
            </a:pPr>
            <a:r>
              <a:rPr lang="ru-RU" sz="2800" b="1">
                <a:solidFill>
                  <a:srgbClr val="FFC000"/>
                </a:solidFill>
                <a:latin typeface="Proxima Nova Lt"/>
              </a:rPr>
              <a:t>Мачта сваебойная с корзиной и молотом</a:t>
            </a:r>
            <a:endParaRPr/>
          </a:p>
        </p:txBody>
      </p:sp>
      <p:sp>
        <p:nvSpPr>
          <p:cNvPr id="24" name="TextBox 23"/>
          <p:cNvSpPr txBox="1"/>
          <p:nvPr/>
        </p:nvSpPr>
        <p:spPr bwMode="auto">
          <a:xfrm>
            <a:off x="14285" y="6922146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chemeClr val="bg1"/>
                </a:solidFill>
                <a:latin typeface="Proxima Nova Rg"/>
              </a:rPr>
              <a:t>* Идеально подходит для работы в условиях плотной застройки, в лесу, на склонах и там, где другая техника не пройдет. </a:t>
            </a:r>
            <a:endParaRPr lang="ru-RU" sz="1600"/>
          </a:p>
        </p:txBody>
      </p:sp>
      <p:sp>
        <p:nvSpPr>
          <p:cNvPr id="25" name="TextBox 24"/>
          <p:cNvSpPr txBox="1"/>
          <p:nvPr/>
        </p:nvSpPr>
        <p:spPr bwMode="auto">
          <a:xfrm>
            <a:off x="42861" y="7601168"/>
            <a:ext cx="75596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chemeClr val="bg1"/>
                </a:solidFill>
                <a:latin typeface="Proxima Nova Rg"/>
              </a:rPr>
              <a:t>* Эффективно погружает сваи сечением до 300х300 мм, включая железобетонные, деревянные, трубы и шпунт Ларсена.</a:t>
            </a:r>
            <a:endParaRPr lang="ru-RU" sz="1600"/>
          </a:p>
        </p:txBody>
      </p:sp>
      <p:sp>
        <p:nvSpPr>
          <p:cNvPr id="26" name="TextBox 25"/>
          <p:cNvSpPr txBox="1"/>
          <p:nvPr/>
        </p:nvSpPr>
        <p:spPr bwMode="auto">
          <a:xfrm>
            <a:off x="28573" y="8342500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>
                <a:solidFill>
                  <a:schemeClr val="bg1"/>
                </a:solidFill>
                <a:latin typeface="Proxima Nova Rg"/>
              </a:rPr>
              <a:t>* Копер легко перевозится на автомобилях, в грузовиках, на автоприцепах грузоподъемностью от 5 тонн. </a:t>
            </a:r>
            <a:endParaRPr lang="ru-RU" sz="1600"/>
          </a:p>
        </p:txBody>
      </p:sp>
      <p:sp>
        <p:nvSpPr>
          <p:cNvPr id="17" name="TextBox 16"/>
          <p:cNvSpPr txBox="1"/>
          <p:nvPr/>
        </p:nvSpPr>
        <p:spPr bwMode="auto">
          <a:xfrm>
            <a:off x="14285" y="9705543"/>
            <a:ext cx="7588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0" i="0">
                <a:solidFill>
                  <a:srgbClr val="FFFFFF"/>
                </a:solidFill>
                <a:latin typeface="ProximaNova"/>
              </a:rPr>
              <a:t>* Сокращает расходы на возведение фундамента в 2 раза, сроки возведения в 10 раз</a:t>
            </a:r>
            <a:endParaRPr lang="ru-RU" sz="1600"/>
          </a:p>
        </p:txBody>
      </p:sp>
      <p:sp>
        <p:nvSpPr>
          <p:cNvPr id="18" name="TextBox 17"/>
          <p:cNvSpPr txBox="1"/>
          <p:nvPr/>
        </p:nvSpPr>
        <p:spPr bwMode="auto">
          <a:xfrm>
            <a:off x="42860" y="9074436"/>
            <a:ext cx="7531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0" i="0">
                <a:solidFill>
                  <a:schemeClr val="bg1"/>
                </a:solidFill>
                <a:latin typeface="ProximaNova"/>
              </a:rPr>
              <a:t>* Высокая скорость и энергия удара позволяют выполнять промышленный объем работы</a:t>
            </a:r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442847" y="3331786"/>
            <a:ext cx="3780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Цена базы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3 900 000 рублей !</a:t>
            </a:r>
            <a:endParaRPr lang="ru-RU" b="1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-3" y="2166205"/>
            <a:ext cx="6660241" cy="1315658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-2" y="685835"/>
            <a:ext cx="75596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ru-RU" sz="2800" b="1">
                <a:solidFill>
                  <a:srgbClr val="FFC000"/>
                </a:solidFill>
                <a:latin typeface="Proxima Nova"/>
              </a:rPr>
              <a:t>Навесное оборудование - 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мульчер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 для расчистки кустов и растительности </a:t>
            </a:r>
            <a:r>
              <a:rPr lang="en-US" sz="2800" b="1">
                <a:solidFill>
                  <a:srgbClr val="FFC000"/>
                </a:solidFill>
                <a:latin typeface="Proxima Nova"/>
              </a:rPr>
              <a:t>c </a:t>
            </a:r>
            <a:r>
              <a:rPr lang="ru-RU" sz="2800" b="1">
                <a:solidFill>
                  <a:srgbClr val="FFC000"/>
                </a:solidFill>
                <a:latin typeface="Proxima Nova"/>
              </a:rPr>
              <a:t>гидравлическим отвалом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4114" y="131171"/>
            <a:ext cx="2539682" cy="6603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294114" y="4472699"/>
            <a:ext cx="29126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rgbClr val="FFC000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Цена навески всего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 Lt"/>
              </a:rPr>
              <a:t>2 740 000 рублей!</a:t>
            </a:r>
            <a:endParaRPr lang="ru-RU" b="1">
              <a:solidFill>
                <a:srgbClr val="FFC000"/>
              </a:solidFill>
              <a:latin typeface="Proxima Nova 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-3" y="5922731"/>
            <a:ext cx="75596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800" b="1">
              <a:solidFill>
                <a:schemeClr val="bg1"/>
              </a:solidFill>
              <a:latin typeface="Proxima Nova Lt"/>
            </a:endParaRPr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"/>
              </a:rPr>
              <a:t>Расчетная операционная прибыль около  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chemeClr val="bg1"/>
                </a:solidFill>
                <a:latin typeface="Proxima Nova Lt"/>
              </a:rPr>
              <a:t>540 000 рублей в месяц!</a:t>
            </a:r>
            <a:endParaRPr lang="ru-RU" b="1">
              <a:solidFill>
                <a:schemeClr val="bg1"/>
              </a:solidFill>
              <a:latin typeface="Proxima Nova Lt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13421" y="6988937"/>
            <a:ext cx="7559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Способен быстро и эффективно расчищать большие площади, что значительно ускоряет процесс подготовки территорий.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13421" y="7678132"/>
            <a:ext cx="75462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Режущие элементы из твердых сплавов и прочная конструкция обеспечивают длительный срок службы оборудования даже в тяжелых условиях эксплуатации.</a:t>
            </a:r>
            <a:endParaRPr/>
          </a:p>
        </p:txBody>
      </p:sp>
      <p:sp>
        <p:nvSpPr>
          <p:cNvPr id="29" name="TextBox 28"/>
          <p:cNvSpPr txBox="1"/>
          <p:nvPr/>
        </p:nvSpPr>
        <p:spPr bwMode="auto">
          <a:xfrm>
            <a:off x="13422" y="8615750"/>
            <a:ext cx="7559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Оснащен ротором с твердосплавными зубьями или молотками, которые способны измельчать деревья диаметром до 20-30 см (в зависимости от модели).</a:t>
            </a:r>
            <a:endParaRPr/>
          </a:p>
        </p:txBody>
      </p:sp>
      <p:sp>
        <p:nvSpPr>
          <p:cNvPr id="30" name="TextBox 29"/>
          <p:cNvSpPr txBox="1"/>
          <p:nvPr/>
        </p:nvSpPr>
        <p:spPr bwMode="auto">
          <a:xfrm>
            <a:off x="26845" y="9524792"/>
            <a:ext cx="75462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/>
              <a:buChar char="•"/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Гидравлический отвал может использоваться для различных задач: перемещение грунта, снега, мусора, копания и планирования. 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-43727" y="3876564"/>
            <a:ext cx="3780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Цена базы</a:t>
            </a:r>
            <a:endParaRPr/>
          </a:p>
          <a:p>
            <a:pPr algn="ctr">
              <a:defRPr/>
            </a:pPr>
            <a:r>
              <a:rPr lang="ru-RU" sz="1800" b="1">
                <a:solidFill>
                  <a:srgbClr val="FFC000"/>
                </a:solidFill>
                <a:latin typeface="Proxima Nova"/>
              </a:rPr>
              <a:t>3 900 000 рублей !</a:t>
            </a:r>
            <a:endParaRPr lang="ru-RU" b="1">
              <a:solidFill>
                <a:srgbClr val="FFC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76003" y="3608477"/>
            <a:ext cx="4497093" cy="2395573"/>
          </a:xfrm>
          <a:prstGeom prst="rect">
            <a:avLst/>
          </a:prstGeom>
        </p:spPr>
      </p:pic>
      <p:sp>
        <p:nvSpPr>
          <p:cNvPr id="19" name="Шестиугольник 18"/>
          <p:cNvSpPr/>
          <p:nvPr/>
        </p:nvSpPr>
        <p:spPr bwMode="auto">
          <a:xfrm rot="5400000">
            <a:off x="2883577" y="5483432"/>
            <a:ext cx="646331" cy="60053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100"/>
          </a:p>
        </p:txBody>
      </p:sp>
      <p:sp>
        <p:nvSpPr>
          <p:cNvPr id="20" name="TextBox 19"/>
          <p:cNvSpPr txBox="1"/>
          <p:nvPr/>
        </p:nvSpPr>
        <p:spPr bwMode="auto">
          <a:xfrm>
            <a:off x="-53145" y="2147072"/>
            <a:ext cx="671338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0" i="0">
                <a:solidFill>
                  <a:schemeClr val="bg1"/>
                </a:solidFill>
                <a:latin typeface="Proxima Nova Lt"/>
              </a:rPr>
              <a:t>Оборудование используется для обслуживания линий электропередач, газопроводов и других объектов инфраструктуры. </a:t>
            </a:r>
            <a:r>
              <a:rPr lang="ru-RU" sz="1600" b="0" i="0">
                <a:solidFill>
                  <a:schemeClr val="bg1"/>
                </a:solidFill>
                <a:latin typeface="Proxima Nova Lt"/>
              </a:rPr>
              <a:t>Гидроотвал</a:t>
            </a:r>
            <a:r>
              <a:rPr lang="ru-RU" sz="1600" b="0" i="0">
                <a:solidFill>
                  <a:schemeClr val="bg1"/>
                </a:solidFill>
                <a:latin typeface="Proxima Nova Lt"/>
              </a:rPr>
              <a:t> позволяет оператору точно регулировать положение отвала, что особенно важно при выполнении сложных работ, таких как планировка, уборка или выравнивание поверхности.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tx1">
            <a:lumMod val="85000"/>
            <a:lumOff val="15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2904035"/>
            <a:ext cx="5803437" cy="2505735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/>
          </a:p>
        </p:txBody>
      </p:sp>
      <p:sp>
        <p:nvSpPr>
          <p:cNvPr id="4" name="TextBox 3"/>
          <p:cNvSpPr txBox="1"/>
          <p:nvPr/>
        </p:nvSpPr>
        <p:spPr bwMode="auto">
          <a:xfrm>
            <a:off x="557104" y="2865368"/>
            <a:ext cx="504688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900">
                <a:solidFill>
                  <a:srgbClr val="262626"/>
                </a:solidFill>
                <a:latin typeface="Proxima Nova"/>
              </a:rPr>
              <a:t>РАБОТАЯ С НАМИ, </a:t>
            </a:r>
            <a:endParaRPr/>
          </a:p>
          <a:p>
            <a:pPr>
              <a:defRPr/>
            </a:pPr>
            <a:r>
              <a:rPr lang="ru-RU" sz="1900">
                <a:solidFill>
                  <a:srgbClr val="262626"/>
                </a:solidFill>
                <a:latin typeface="Proxima Nova"/>
              </a:rPr>
              <a:t>ВЫ ГАРАНТИРОВАННО ПОЛУЧАЕТЕ: 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557103" y="3621067"/>
            <a:ext cx="5246335" cy="1680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736" indent="-160736">
              <a:lnSpc>
                <a:spcPct val="150000"/>
              </a:lnSpc>
              <a:buFont typeface="Arial"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Технику напрямую от производителя по оптимальной цене </a:t>
            </a:r>
            <a:endParaRPr/>
          </a:p>
          <a:p>
            <a:pPr marL="160736" indent="-160736">
              <a:lnSpc>
                <a:spcPct val="150000"/>
              </a:lnSpc>
              <a:buFont typeface="Arial"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Запчасти и расходники в наличии – всегда!</a:t>
            </a:r>
            <a:endParaRPr/>
          </a:p>
          <a:p>
            <a:pPr marL="160736" indent="-160736">
              <a:lnSpc>
                <a:spcPct val="150000"/>
              </a:lnSpc>
              <a:buFont typeface="Arial"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Поддержку 7 дней в неделю</a:t>
            </a:r>
            <a:endParaRPr/>
          </a:p>
          <a:p>
            <a:pPr marL="160736" indent="-160736">
              <a:lnSpc>
                <a:spcPct val="150000"/>
              </a:lnSpc>
              <a:buFont typeface="Arial"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Полное послепродажное обслуживание</a:t>
            </a:r>
            <a:endParaRPr/>
          </a:p>
          <a:p>
            <a:pPr marL="160736" indent="-160736">
              <a:lnSpc>
                <a:spcPct val="150000"/>
              </a:lnSpc>
              <a:buFont typeface="Arial"/>
              <a:buChar char="•"/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Обучение (обслуживание и эксплуатация)</a:t>
            </a:r>
            <a:endParaRPr/>
          </a:p>
        </p:txBody>
      </p:sp>
      <p:sp>
        <p:nvSpPr>
          <p:cNvPr id="16" name="TextBox 15"/>
          <p:cNvSpPr txBox="1"/>
          <p:nvPr/>
        </p:nvSpPr>
        <p:spPr bwMode="auto">
          <a:xfrm>
            <a:off x="638062" y="5661870"/>
            <a:ext cx="4592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EA5A11"/>
                </a:solidFill>
                <a:latin typeface="Proxima Nova"/>
              </a:rPr>
              <a:t>НАМ ЕСТЬ, ЧЕМ ГОРДИТЬСЯ!</a:t>
            </a:r>
            <a:endParaRPr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739659" y="6179240"/>
            <a:ext cx="4114880" cy="45719"/>
          </a:xfrm>
          <a:prstGeom prst="rect">
            <a:avLst/>
          </a:prstGeom>
          <a:solidFill>
            <a:srgbClr val="EA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/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861225" y="6377878"/>
            <a:ext cx="1402277" cy="600733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21" name="TextBox 20"/>
          <p:cNvSpPr txBox="1"/>
          <p:nvPr/>
        </p:nvSpPr>
        <p:spPr bwMode="auto">
          <a:xfrm>
            <a:off x="1152920" y="6455148"/>
            <a:ext cx="827177" cy="100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50">
                <a:solidFill>
                  <a:schemeClr val="bg1"/>
                </a:solidFill>
                <a:latin typeface="Proxima Nova"/>
              </a:rPr>
              <a:t>30+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387298" y="6985765"/>
            <a:ext cx="2258280" cy="62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представительств в России и за рубежом </a:t>
            </a:r>
            <a:endParaRPr/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3082889" y="6379505"/>
            <a:ext cx="1402277" cy="609885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24" name="TextBox 23"/>
          <p:cNvSpPr txBox="1"/>
          <p:nvPr/>
        </p:nvSpPr>
        <p:spPr bwMode="auto">
          <a:xfrm>
            <a:off x="3135335" y="6455148"/>
            <a:ext cx="1303648" cy="55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50">
                <a:solidFill>
                  <a:schemeClr val="bg1"/>
                </a:solidFill>
                <a:latin typeface="Proxima Nova"/>
              </a:rPr>
              <a:t>350+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2934524" y="6990617"/>
            <a:ext cx="1699009" cy="36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сотрудников</a:t>
            </a:r>
            <a:endParaRPr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864137" y="9053608"/>
            <a:ext cx="2324976" cy="609885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27" name="TextBox 26"/>
          <p:cNvSpPr txBox="1"/>
          <p:nvPr/>
        </p:nvSpPr>
        <p:spPr bwMode="auto">
          <a:xfrm>
            <a:off x="747480" y="9122369"/>
            <a:ext cx="2530085" cy="55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50">
                <a:solidFill>
                  <a:schemeClr val="bg1"/>
                </a:solidFill>
                <a:latin typeface="Proxima Nova"/>
              </a:rPr>
              <a:t>17 000 </a:t>
            </a:r>
            <a:r>
              <a:rPr lang="ru-RU" sz="2450">
                <a:solidFill>
                  <a:schemeClr val="bg1"/>
                </a:solidFill>
                <a:latin typeface="Proxima Nova"/>
              </a:rPr>
              <a:t>кв.м</a:t>
            </a:r>
            <a:r>
              <a:rPr lang="ru-RU" sz="2450">
                <a:solidFill>
                  <a:schemeClr val="bg1"/>
                </a:solidFill>
                <a:latin typeface="Proxima Nova"/>
              </a:rPr>
              <a:t>.</a:t>
            </a:r>
            <a:endParaRPr/>
          </a:p>
        </p:txBody>
      </p:sp>
      <p:sp>
        <p:nvSpPr>
          <p:cNvPr id="28" name="TextBox 27"/>
          <p:cNvSpPr txBox="1"/>
          <p:nvPr/>
        </p:nvSpPr>
        <p:spPr bwMode="auto">
          <a:xfrm>
            <a:off x="882590" y="9669415"/>
            <a:ext cx="2258280" cy="62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производственной площади </a:t>
            </a:r>
            <a:endParaRPr/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282542" y="6377878"/>
            <a:ext cx="1402277" cy="609885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30" name="TextBox 29"/>
          <p:cNvSpPr txBox="1"/>
          <p:nvPr/>
        </p:nvSpPr>
        <p:spPr bwMode="auto">
          <a:xfrm>
            <a:off x="5265000" y="6455147"/>
            <a:ext cx="1405033" cy="470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50">
                <a:solidFill>
                  <a:schemeClr val="bg1"/>
                </a:solidFill>
                <a:latin typeface="Proxima Nova"/>
              </a:rPr>
              <a:t>5 000+</a:t>
            </a:r>
            <a:endParaRPr/>
          </a:p>
        </p:txBody>
      </p:sp>
      <p:sp>
        <p:nvSpPr>
          <p:cNvPr id="31" name="TextBox 30"/>
          <p:cNvSpPr txBox="1"/>
          <p:nvPr/>
        </p:nvSpPr>
        <p:spPr bwMode="auto">
          <a:xfrm>
            <a:off x="4886023" y="6992558"/>
            <a:ext cx="2258280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произведенной </a:t>
            </a:r>
            <a:endParaRPr/>
          </a:p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техники</a:t>
            </a:r>
            <a:endParaRPr/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861225" y="7708335"/>
            <a:ext cx="1402277" cy="600733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33" name="TextBox 32"/>
          <p:cNvSpPr txBox="1"/>
          <p:nvPr/>
        </p:nvSpPr>
        <p:spPr bwMode="auto">
          <a:xfrm>
            <a:off x="1152920" y="7780352"/>
            <a:ext cx="827177" cy="55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50">
                <a:solidFill>
                  <a:schemeClr val="bg1"/>
                </a:solidFill>
                <a:latin typeface="Proxima Nova"/>
              </a:rPr>
              <a:t>15</a:t>
            </a:r>
            <a:endParaRPr/>
          </a:p>
        </p:txBody>
      </p:sp>
      <p:sp>
        <p:nvSpPr>
          <p:cNvPr id="34" name="TextBox 33"/>
          <p:cNvSpPr txBox="1"/>
          <p:nvPr/>
        </p:nvSpPr>
        <p:spPr bwMode="auto">
          <a:xfrm>
            <a:off x="387298" y="8316222"/>
            <a:ext cx="2258280" cy="366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стран экспорта</a:t>
            </a:r>
            <a:endParaRPr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3082889" y="7709964"/>
            <a:ext cx="1402277" cy="609885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36" name="TextBox 35"/>
          <p:cNvSpPr txBox="1"/>
          <p:nvPr/>
        </p:nvSpPr>
        <p:spPr bwMode="auto">
          <a:xfrm>
            <a:off x="3135335" y="7780352"/>
            <a:ext cx="1303648" cy="55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50">
                <a:solidFill>
                  <a:schemeClr val="bg1"/>
                </a:solidFill>
                <a:latin typeface="Proxima Nova"/>
              </a:rPr>
              <a:t>7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2934524" y="8321074"/>
            <a:ext cx="1699009" cy="623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брендов продукции </a:t>
            </a:r>
            <a:endParaRPr/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4345057" y="9053608"/>
            <a:ext cx="2324976" cy="609885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39" name="TextBox 38"/>
          <p:cNvSpPr txBox="1"/>
          <p:nvPr/>
        </p:nvSpPr>
        <p:spPr bwMode="auto">
          <a:xfrm>
            <a:off x="4171677" y="9186568"/>
            <a:ext cx="2641941" cy="43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750">
                <a:solidFill>
                  <a:schemeClr val="bg1"/>
                </a:solidFill>
                <a:latin typeface="Proxima Nova"/>
              </a:rPr>
              <a:t>СЕРТИФИКАТЫ</a:t>
            </a:r>
            <a:endParaRPr/>
          </a:p>
        </p:txBody>
      </p:sp>
      <p:sp>
        <p:nvSpPr>
          <p:cNvPr id="40" name="TextBox 39"/>
          <p:cNvSpPr txBox="1"/>
          <p:nvPr/>
        </p:nvSpPr>
        <p:spPr bwMode="auto">
          <a:xfrm>
            <a:off x="4854540" y="8316222"/>
            <a:ext cx="2258280" cy="52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на всю </a:t>
            </a:r>
            <a:endParaRPr/>
          </a:p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продукцию</a:t>
            </a:r>
            <a:endParaRPr/>
          </a:p>
        </p:txBody>
      </p:sp>
      <p:sp>
        <p:nvSpPr>
          <p:cNvPr id="41" name="Прямоугольник 40"/>
          <p:cNvSpPr/>
          <p:nvPr/>
        </p:nvSpPr>
        <p:spPr bwMode="auto">
          <a:xfrm>
            <a:off x="5257684" y="7699183"/>
            <a:ext cx="1402277" cy="609885"/>
          </a:xfrm>
          <a:prstGeom prst="rect">
            <a:avLst/>
          </a:prstGeom>
          <a:solidFill>
            <a:srgbClr val="EA5A1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600"/>
          </a:p>
        </p:txBody>
      </p:sp>
      <p:sp>
        <p:nvSpPr>
          <p:cNvPr id="42" name="TextBox 41"/>
          <p:cNvSpPr txBox="1"/>
          <p:nvPr/>
        </p:nvSpPr>
        <p:spPr bwMode="auto">
          <a:xfrm>
            <a:off x="5174913" y="7830561"/>
            <a:ext cx="1548190" cy="43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750">
                <a:solidFill>
                  <a:schemeClr val="bg1"/>
                </a:solidFill>
                <a:latin typeface="Proxima Nova"/>
              </a:rPr>
              <a:t>ПАТЕНТЫ</a:t>
            </a:r>
            <a:endParaRPr/>
          </a:p>
        </p:txBody>
      </p:sp>
      <p:sp>
        <p:nvSpPr>
          <p:cNvPr id="43" name="TextBox 42"/>
          <p:cNvSpPr txBox="1"/>
          <p:nvPr/>
        </p:nvSpPr>
        <p:spPr bwMode="auto">
          <a:xfrm>
            <a:off x="3908290" y="9671042"/>
            <a:ext cx="3131813" cy="880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Международные сертификаты соответствия ISO  9001:2015 </a:t>
            </a:r>
            <a:endParaRPr/>
          </a:p>
          <a:p>
            <a:pPr algn="ctr">
              <a:defRPr/>
            </a:pPr>
            <a:r>
              <a:rPr lang="ru-RU" sz="1400">
                <a:solidFill>
                  <a:schemeClr val="bg1"/>
                </a:solidFill>
                <a:latin typeface="Proxima Nova Lt"/>
              </a:rPr>
              <a:t>и СЕ работа по ГОСТу </a:t>
            </a:r>
            <a:endParaRPr/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62363" y="198125"/>
            <a:ext cx="4480569" cy="1174864"/>
          </a:xfrm>
          <a:prstGeom prst="rect">
            <a:avLst/>
          </a:prstGeom>
        </p:spPr>
      </p:pic>
      <p:sp>
        <p:nvSpPr>
          <p:cNvPr id="44" name="Прямоугольник 43"/>
          <p:cNvSpPr/>
          <p:nvPr/>
        </p:nvSpPr>
        <p:spPr bwMode="auto">
          <a:xfrm>
            <a:off x="-1" y="10373383"/>
            <a:ext cx="7559675" cy="318429"/>
          </a:xfrm>
          <a:prstGeom prst="rect">
            <a:avLst/>
          </a:prstGeom>
          <a:solidFill>
            <a:srgbClr val="EB61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TextBox 45"/>
          <p:cNvSpPr txBox="1"/>
          <p:nvPr/>
        </p:nvSpPr>
        <p:spPr bwMode="auto">
          <a:xfrm>
            <a:off x="14033" y="1394709"/>
            <a:ext cx="75462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0" i="0">
                <a:solidFill>
                  <a:schemeClr val="bg1"/>
                </a:solidFill>
                <a:latin typeface="Proxima Nova Lt"/>
              </a:rPr>
              <a:t>Использование существующего парка техники позволяет снизить капитальные затраты и обеспечивает быстрое реагирование на запросы рынка.  Управление установкой не требует наличие специального удостоверения машиниста-тракториста, что снижает требования к квалификации оператора.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r7-office/2025.1.1.749</Application>
  <DocSecurity>0</DocSecurity>
  <PresentationFormat>Произвольный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Евгения Маслова</dc:creator>
  <cp:keywords/>
  <dc:description/>
  <dc:identifier/>
  <dc:language/>
  <cp:lastModifiedBy>Архипов Матвей Олегович</cp:lastModifiedBy>
  <cp:revision>99</cp:revision>
  <dcterms:created xsi:type="dcterms:W3CDTF">2024-10-14T06:11:44Z</dcterms:created>
  <dcterms:modified xsi:type="dcterms:W3CDTF">2025-03-06T14:03:50Z</dcterms:modified>
  <cp:category/>
  <cp:contentStatus/>
  <cp:version/>
</cp:coreProperties>
</file>